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87" r:id="rId2"/>
    <p:sldId id="257" r:id="rId3"/>
    <p:sldId id="269" r:id="rId4"/>
    <p:sldId id="289" r:id="rId5"/>
    <p:sldId id="279" r:id="rId6"/>
    <p:sldId id="281" r:id="rId7"/>
    <p:sldId id="282" r:id="rId8"/>
    <p:sldId id="290" r:id="rId9"/>
    <p:sldId id="283" r:id="rId10"/>
    <p:sldId id="291" r:id="rId11"/>
    <p:sldId id="292" r:id="rId12"/>
    <p:sldId id="293" r:id="rId13"/>
    <p:sldId id="262" r:id="rId14"/>
    <p:sldId id="276" r:id="rId15"/>
    <p:sldId id="277" r:id="rId16"/>
    <p:sldId id="278" r:id="rId17"/>
    <p:sldId id="266" r:id="rId18"/>
    <p:sldId id="265" r:id="rId19"/>
    <p:sldId id="273" r:id="rId20"/>
    <p:sldId id="275" r:id="rId21"/>
    <p:sldId id="258" r:id="rId22"/>
    <p:sldId id="267" r:id="rId23"/>
    <p:sldId id="274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96" autoAdjust="0"/>
  </p:normalViewPr>
  <p:slideViewPr>
    <p:cSldViewPr snapToGrid="0" snapToObjects="1">
      <p:cViewPr>
        <p:scale>
          <a:sx n="75" d="100"/>
          <a:sy n="75" d="100"/>
        </p:scale>
        <p:origin x="957" y="10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C8F00-8984-47C9-993F-8C9DBF08BD21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0775F-F6CB-4F13-ADE9-AB8F53CB38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Блокчейн является относительно молодой технологией, набирающей популярность. </a:t>
            </a:r>
            <a:endParaRPr lang="ru-RU" b="1" dirty="0" smtClean="0"/>
          </a:p>
          <a:p>
            <a:r>
              <a:rPr lang="ru-RU" b="1" dirty="0" err="1" smtClean="0"/>
              <a:t>Общезвестными</a:t>
            </a:r>
            <a:r>
              <a:rPr lang="ru-RU" b="1" dirty="0" smtClean="0"/>
              <a:t> преимуществами системы являются </a:t>
            </a:r>
          </a:p>
          <a:p>
            <a:endParaRPr lang="ru-RU" b="1" dirty="0" smtClean="0"/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Децентрализация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 не имеет единого центра управления или места хранения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Сохранность данных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Множественное дублирование данных среди ее участников гарантирует сохранность и неизменность внесенной в блокчейн информации.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Прозрачность транзакций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участник сети имеет доступ ко всей истории транзакций, вплоть до самой первой транзакции.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Снижение транзакционных расходов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блокчейн-сети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одноранговыми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проведения транзакции, не нужно прибегать к услугам посредников.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Для получения права добавить новый блок в цепочку, участнику сети необходимо решить задачу: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3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ru-RU" b="0" dirty="0" smtClean="0">
                <a:latin typeface="Eras Demi ITC" pitchFamily="34" charset="0"/>
              </a:rPr>
              <a:t>Спасибо, </a:t>
            </a:r>
            <a:r>
              <a:rPr lang="ru-RU" b="0" dirty="0" smtClean="0"/>
              <a:t>ваши вопросы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Было описано 25 успешных кибератак за последние 9 лет, из которых 10 - это 51% атак.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1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эффективного функционирования системы является необязательным использование алгоритмов консенсуса, например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таких как Proof-of-Work.</a:t>
            </a:r>
          </a:p>
          <a:p>
            <a:pPr marL="228600" indent="-228600">
              <a:buFont typeface="+mj-lt"/>
              <a:buAutoNum type="arabicPeriod"/>
            </a:pP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тому что, проверка валидности транзакций проводится доверенными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высокопроизводительными узлами,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dirty="0" smtClean="0">
                <a:solidFill>
                  <a:srgbClr val="0D5B9B"/>
                </a:solidFill>
              </a:rPr>
              <a:t>стоимость транзакций сводится к</a:t>
            </a:r>
            <a:r>
              <a:rPr lang="ru-RU" sz="1200" b="0" baseline="0" dirty="0" smtClean="0">
                <a:solidFill>
                  <a:srgbClr val="0D5B9B"/>
                </a:solidFill>
              </a:rPr>
              <a:t> минимуму, </a:t>
            </a:r>
          </a:p>
          <a:p>
            <a:pPr marL="228600" indent="-228600">
              <a:buFont typeface="+mj-lt"/>
              <a:buAutoNum type="arabicPeriod"/>
            </a:pPr>
            <a:endParaRPr lang="ru-RU" sz="1200" b="0" baseline="0" dirty="0" smtClean="0">
              <a:solidFill>
                <a:srgbClr val="0D5B9B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0" baseline="0" dirty="0" smtClean="0">
                <a:solidFill>
                  <a:srgbClr val="0D5B9B"/>
                </a:solidFill>
              </a:rPr>
              <a:t>Что также позволяет получить более высокую пропускную способность, (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3000 TPS по сравнению с 7 TPS публичного блокчейн Bitсoin или 13-14 TPS Ethereum)</a:t>
            </a:r>
          </a:p>
          <a:p>
            <a:pPr marL="228600" indent="-228600">
              <a:buFont typeface="+mj-lt"/>
              <a:buAutoNum type="arabicPeriod"/>
            </a:pP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так же позволяет системе быть защищенной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«Атаки 51 %» </a:t>
            </a:r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ru-RU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счёт управления системой одним или несколькими доверенными узлами (нодами). Появляется возможность быстрого обновления функциональности системы, при необходимости отменять транзакции или вносить изменения в баланс. Этим он привлекателен для учреждений, работающих с реестрами и системами учета, поскольку формирует контролируемую и прогнозируемую среду, по сравнению с публичными блокчейн.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при фиксации прав на земельные участки эта возможность просто необходима.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b="0" baseline="0" dirty="0" smtClean="0">
                <a:solidFill>
                  <a:srgbClr val="0D5B9B"/>
                </a:solidFill>
              </a:rPr>
              <a:t>Стоит отметить что 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убличные блокчейн системы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любом случае буд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находиться 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шаг впереди по развитию,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сравнению с приватными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системами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хотя бы потому, что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благодаря открытому коду 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их разработке и поддержанию может присоединиться любой желающий.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ru-RU" sz="1200" b="0" baseline="0" dirty="0" smtClean="0">
              <a:solidFill>
                <a:srgbClr val="0D5B9B"/>
              </a:solidFill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Атака 51% – это термин, который означает, что злоумышленник накопил в своих руках больше вычислительной мощности (</a:t>
            </a:r>
            <a:r>
              <a:rPr lang="ru-RU" sz="1200" dirty="0" err="1" smtClean="0"/>
              <a:t>хэшрейта</a:t>
            </a:r>
            <a:r>
              <a:rPr lang="ru-RU" sz="1200" dirty="0" smtClean="0"/>
              <a:t>), чем все остальные члены сети вместе взятые, своего рода контрольный пакет генерирующих мощностей, что позволяет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взять и сразу просчитать несколько блоков цепочки, ведь каждый следующий блок зависит от предыдущего. Тогда </a:t>
            </a:r>
            <a:r>
              <a:rPr lang="ru-RU" sz="1200" dirty="0" smtClean="0"/>
              <a:t>злоумышленник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можно быстрее считает каждый блок на своих огромных </a:t>
            </a:r>
            <a:r>
              <a:rPr lang="ru-RU" sz="1200" dirty="0" smtClean="0"/>
              <a:t>вычислительных мощностях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параллельно с тем, как все остальные участники продолжают увеличивать основной блокчейн. </a:t>
            </a:r>
            <a:endParaRPr lang="ru-RU" sz="1200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Атака 51% – одна из основных уязвимостей блокчейн использующих алгоритм Proof-of-Work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консенсуса может определяться как механизм, с помощью которого блокчейн сеть достигает консенсуса. Публичные (децентрализованные) блокчейны построены как распределенные системы, и поскольку они не полагаются на центральные органы, распределенные узлы должны согласовывать 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валидацию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транзакции. Именно здесь вступают в силу алгоритмы консенсуса. Они уверяют, что соблюдаются правила протокола, и гарантируют, что все транзакции происходят доверенным способом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Майнинг PoW включает в себя многочисленные попытки хеширования, для решения определенной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задачи</a:t>
            </a:r>
          </a:p>
          <a:p>
            <a:pPr rtl="0" fontAlgn="base"/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</a:t>
            </a:r>
          </a:p>
          <a:p>
            <a:pPr rtl="0" fontAlgn="base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нужно решить задачу поиска такого хеша, который начинается на N нулей, например 000000000000000000523...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Хеш-деревом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деревом Меркла (англ. Merkle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называют полное двоичное дерево, в листовые вершины которого помещены хеши от блоков данных, а внутренние вершины содержат хеши от сложения значений в дочерних вершинах. Корневой узел дерева содержит хеш от всего набора данных, то есть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хеш-дерево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является однонаправленной хеш-функцией.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Оно позволяет получить «отпечаток» всех транзакций в блоке, а также эффективно верифицировать транзакции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Основными элементами технологии блокчейн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Хеш-функция – функция преобразование массива входных данных произвольной длины в (выходную) битовую строку установленной длины, выполняемое определённым алгоритмом.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Дерево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хешей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дерево Меркла впервые было описано Ральфом Мерклом в 1979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Однонаправленный </a:t>
            </a:r>
            <a:r>
              <a:rPr lang="ru-RU" dirty="0" smtClean="0"/>
              <a:t>связные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список — это структура данных, состоящая из элементов одного типа, связанных между собой последовательно посредством указателей. Каждый элемент списка имеет указатель на следующий элемент. 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Алгоритм консенсуса может определяться как механизм, с помощью которого блокчейн сеть достигает консенсуса. </a:t>
            </a:r>
            <a:endParaRPr lang="ru-RU" b="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Дерево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хешей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дерево Меркла впервые было описано Ральфом Мерклом в 1979</a:t>
            </a:r>
          </a:p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Хеш-деревом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деревом Меркла называют полное двоичное дерево, в листовые вершины которого помещены хеши от блоков данных, а внутренние вершины содержат хеши от сложения значений в дочерних вершинах. Корневой узел дерева содержит хеш от всего набора данных, то есть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хеш-дерево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является однонаправленной хеш-функцией. </a:t>
            </a:r>
          </a:p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Оно позволяет получить «отпечаток» всех транзакций в блоке, а также эффективно верифицировать транзакции</a:t>
            </a:r>
            <a:endParaRPr lang="ru-RU" sz="12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Однонаправленный связный список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В случае с блокчейн каждый блок содержит в себе информацию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предыдущем блоке, информацию о транзакциях, и блок технической информации такой как дата, номер блока и т.д.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9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/>
              <a:t>Для получения права добавить новый блок в цепочку, участнику сети необходимо решить задачу: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37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97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Публичный блокчейн 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распределенная база данных открытого типа,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Членами сети являются анонимные лица,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любой человек может принять участие работе сети. С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оздание и проверка новых блоков может осуществляться каждым участник сети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(нодами)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 основании алгоритма консенсуса.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Приватный блокчейн </a:t>
            </a:r>
            <a:r>
              <a:rPr lang="x-none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распределенная база данных закрытого типа,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Созданная и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управляемая одним или несколькими лицами, в которой создание и проверка новых блоков контролируется одним или несколькими доверенными узлами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(нодами)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обладающих соответствующими правами.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55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Из подсчетов оценок </a:t>
            </a:r>
            <a:r>
              <a:rPr lang="ru-RU" dirty="0" err="1" smtClean="0"/>
              <a:t>Digiconomist</a:t>
            </a:r>
            <a:r>
              <a:rPr lang="ru-RU" dirty="0" smtClean="0"/>
              <a:t>, для одной транзакции </a:t>
            </a:r>
            <a:r>
              <a:rPr lang="ru-RU" dirty="0" err="1" smtClean="0"/>
              <a:t>биткоин</a:t>
            </a:r>
            <a:r>
              <a:rPr lang="ru-RU" dirty="0" smtClean="0"/>
              <a:t> потребляется 240 </a:t>
            </a:r>
            <a:r>
              <a:rPr lang="ru-RU" dirty="0" err="1" smtClean="0"/>
              <a:t>кВч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За сутки осуществляется примерно 350 тысяч транзакций.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Согласно прогнозам исследователей, к 2033 году </a:t>
            </a:r>
            <a:r>
              <a:rPr lang="ru-RU" dirty="0" err="1" smtClean="0"/>
              <a:t>майнинг</a:t>
            </a:r>
            <a:r>
              <a:rPr lang="ru-RU" dirty="0" smtClean="0"/>
              <a:t> приведёт к повышению средней температуры на планете на 2 °C. 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Блокчейн является относительно молодой технологией, набирающей популярность. </a:t>
            </a:r>
            <a:endParaRPr lang="ru-RU" b="1" dirty="0" smtClean="0"/>
          </a:p>
          <a:p>
            <a:r>
              <a:rPr lang="ru-RU" b="1" dirty="0" err="1" smtClean="0"/>
              <a:t>Общезвестными</a:t>
            </a:r>
            <a:r>
              <a:rPr lang="ru-RU" b="1" dirty="0" smtClean="0"/>
              <a:t> преимуществами системы являются </a:t>
            </a:r>
          </a:p>
          <a:p>
            <a:endParaRPr lang="ru-RU" b="1" dirty="0" smtClean="0"/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Децентрализация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 не имеет единого центра управления или места хранения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Сохранность данных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Множественное дублирование данных среди ее участников гарантирует сохранность и неизменность внесенной в блокчейн информации.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Прозрачность транзакций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участник сети имеет доступ ко всей истории транзакций, вплоть до самой первой транзакции.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Снижение транзакционных расходов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блокчейн-сети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одноранговыми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проведения транзакции, не нужно прибегать к услугам посредников.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Первым</a:t>
            </a:r>
            <a:r>
              <a:rPr lang="ru-RU" baseline="0" dirty="0" smtClean="0"/>
              <a:t> направлением в моих исследованиях является разработка </a:t>
            </a:r>
            <a:r>
              <a:rPr lang="ru-RU" dirty="0" smtClean="0"/>
              <a:t>альтернативного алгоритма консенсуса.</a:t>
            </a:r>
          </a:p>
          <a:p>
            <a:endParaRPr lang="ru-RU" dirty="0" smtClean="0"/>
          </a:p>
          <a:p>
            <a:r>
              <a:rPr lang="ru-RU" dirty="0" smtClean="0"/>
              <a:t>По последним данным </a:t>
            </a:r>
            <a:r>
              <a:rPr lang="ru-RU" dirty="0" err="1" smtClean="0"/>
              <a:t>GlobalWebIndex</a:t>
            </a:r>
            <a:r>
              <a:rPr lang="ru-RU" dirty="0" smtClean="0"/>
              <a:t>, в среднем люди так или иначе пользуются интернетом по 6 часов в день.</a:t>
            </a:r>
          </a:p>
          <a:p>
            <a:r>
              <a:rPr lang="ru-RU" sz="1200" dirty="0" smtClean="0"/>
              <a:t>За год 4 миллиарда человек проведут онлайн миллиард лет.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Наиболее часто используемые экраны устройств</a:t>
            </a:r>
          </a:p>
          <a:p>
            <a:r>
              <a:rPr lang="ru-RU" sz="1200" dirty="0" smtClean="0"/>
              <a:t> 60%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альтернативном алгоритме консенсуса,</a:t>
            </a:r>
            <a:r>
              <a:rPr lang="en-US" dirty="0" smtClean="0"/>
              <a:t> </a:t>
            </a:r>
            <a:r>
              <a:rPr lang="ru-RU" dirty="0" smtClean="0"/>
              <a:t>предлагается использовать координаты дисплея</a:t>
            </a:r>
            <a:r>
              <a:rPr lang="en-US" dirty="0" smtClean="0"/>
              <a:t> x, y</a:t>
            </a:r>
            <a:r>
              <a:rPr lang="ru-RU" dirty="0" smtClean="0"/>
              <a:t> и время</a:t>
            </a:r>
            <a:r>
              <a:rPr lang="en-US" dirty="0" smtClean="0"/>
              <a:t> t,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Таким образом </a:t>
            </a:r>
            <a:r>
              <a:rPr lang="en-US" sz="1400" b="1" dirty="0" smtClean="0"/>
              <a:t>n (</a:t>
            </a:r>
            <a:r>
              <a:rPr lang="ru-RU" sz="1400" b="1" dirty="0" smtClean="0"/>
              <a:t>слайд</a:t>
            </a:r>
            <a:r>
              <a:rPr lang="en-US" sz="1400" b="1" dirty="0" smtClean="0"/>
              <a:t> 8)</a:t>
            </a:r>
            <a:r>
              <a:rPr lang="en-US" sz="1200" b="1" dirty="0" smtClean="0"/>
              <a:t> </a:t>
            </a:r>
            <a:r>
              <a:rPr lang="ru-RU" sz="1200" dirty="0" smtClean="0"/>
              <a:t>ищется</a:t>
            </a:r>
            <a:r>
              <a:rPr lang="en-US" sz="1200" dirty="0" smtClean="0"/>
              <a:t> </a:t>
            </a:r>
            <a:r>
              <a:rPr lang="ru-RU" sz="1200" dirty="0" smtClean="0"/>
              <a:t>с использованием функции </a:t>
            </a:r>
            <a:r>
              <a:rPr lang="en-US" sz="1200" b="1" dirty="0" smtClean="0"/>
              <a:t>F</a:t>
            </a:r>
            <a:r>
              <a:rPr lang="ru-RU" sz="1200" b="1" dirty="0" smtClean="0"/>
              <a:t> </a:t>
            </a:r>
            <a:r>
              <a:rPr lang="ru-RU" dirty="0" smtClean="0"/>
              <a:t>от </a:t>
            </a:r>
            <a:r>
              <a:rPr lang="en-US" dirty="0" smtClean="0"/>
              <a:t>x,</a:t>
            </a:r>
            <a:r>
              <a:rPr lang="en-US" baseline="0" dirty="0" smtClean="0"/>
              <a:t> y, t</a:t>
            </a:r>
            <a:endParaRPr lang="ru-RU" sz="1200" b="1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Блокчейн является относительно молодой технологией, набирающей популярность. </a:t>
            </a:r>
            <a:endParaRPr lang="ru-RU" b="1" dirty="0" smtClean="0"/>
          </a:p>
          <a:p>
            <a:r>
              <a:rPr lang="ru-RU" b="1" dirty="0" err="1" smtClean="0"/>
              <a:t>Общезвестными</a:t>
            </a:r>
            <a:r>
              <a:rPr lang="ru-RU" b="1" dirty="0" smtClean="0"/>
              <a:t> преимуществами системы являются </a:t>
            </a:r>
          </a:p>
          <a:p>
            <a:endParaRPr lang="ru-RU" b="1" dirty="0" smtClean="0"/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Децентрализация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 не имеет единого центра управления или места хранения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Сохранность данных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Множественное дублирование данных среди ее участников гарантирует сохранность и неизменность внесенной в блокчейн информации.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Прозрачность транзакций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участник сети имеет доступ ко всей истории транзакций, вплоть до самой первой транзакции.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Снижение транзакционных расходов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блокчейн-сети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одноранговыми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проведения транзакции, не нужно прибегать к услугам посредников.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Реализована</a:t>
            </a:r>
            <a:r>
              <a:rPr lang="ru-RU" baseline="0" dirty="0" smtClean="0"/>
              <a:t> тестовая программа, позволяющая получать решения через человеко-машинное взаимодействие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31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Блокчейн является относительно молодой технологией, набирающей популярность. </a:t>
            </a:r>
            <a:endParaRPr lang="ru-RU" b="1" dirty="0" smtClean="0"/>
          </a:p>
          <a:p>
            <a:r>
              <a:rPr lang="ru-RU" b="1" dirty="0" err="1" smtClean="0"/>
              <a:t>Общезвестными</a:t>
            </a:r>
            <a:r>
              <a:rPr lang="ru-RU" b="1" dirty="0" smtClean="0"/>
              <a:t> преимуществами системы являются </a:t>
            </a:r>
          </a:p>
          <a:p>
            <a:endParaRPr lang="ru-RU" b="1" dirty="0" smtClean="0"/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Децентрализация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 не имеет единого центра управления или места хранения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Сохранность данных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Множественное дублирование данных среди ее участников гарантирует сохранность и неизменность внесенной в блокчейн информации.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Прозрачность транзакций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участник сети имеет доступ ко всей истории транзакций, вплоть до самой первой транзакции. </a:t>
            </a:r>
          </a:p>
          <a:p>
            <a:pPr fontAlgn="base" latinLnBrk="0"/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Снижение транзакционных расходов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блокчейн-сети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являются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одноранговыми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проведения транзакции, не нужно прибегать к услугам посредников.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0775F-F6CB-4F13-ADE9-AB8F53CB38D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2BF5-B0E6-4E91-96A9-8A46F363601D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F5B64-7FDF-4712-8CE1-72E1C173641D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4AB7-B73D-4234-AB32-1BCCB9F9FD90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0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85D37-1FED-4D31-860A-55BDCAD94EF4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/ XX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98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B230-A58F-40BC-8787-E6C8DA406E4F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A16F-9D60-44F4-B23C-C73B20B98C1B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4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7AED-FE9C-4426-AFF9-D62041504C23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944B5-0970-4D40-86EE-C208C7BA9A92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5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0652-42C2-4E7C-985E-F3E5C21E95F8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5714-DED0-445C-B585-931F7F1C8450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5EDCB-3572-4004-A378-FD1779BF8E59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9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92D44-CB2E-4A6F-8EEB-15977F739D10}" type="datetime1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686800" y="6356349"/>
            <a:ext cx="352097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/ XX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66538" y="6356350"/>
            <a:ext cx="52026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9B078BD-0816-C842-BD31-BF8AEBA194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00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-r-y-p-t-o.ru/vliianie-maininga-na-ekologi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russian.rt.com/science/article/568697-kriptovalyuta-globalnoe-potepleni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-r-y-p-t-o.ru/vliianie-maininga-na-ekologi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russian.rt.com/science/article/568697-kriptovalyuta-globalnoe-poteplenie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-r-y-p-t-o.ru/vliianie-maininga-na-ekologi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static.espreso.tv/uploads/article/2506339/images/im-1111.png" TargetMode="External"/><Relationship Id="rId4" Type="http://schemas.openxmlformats.org/officeDocument/2006/relationships/hyperlink" Target="https://russian.rt.com/science/article/568697-kriptovalyuta-globalnoe-poteplen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-r-y-p-t-o.ru/vliianie-maininga-na-ekologi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ssian.rt.com/science/article/568697-kriptovalyuta-globalnoe-poteplen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-r-y-p-t-o.ru/vliianie-maininga-na-ekologi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ssian.rt.com/science/article/568697-kriptovalyuta-globalnoe-potepleni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-r-y-p-t-o.ru/vliianie-maininga-na-ekologiu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russian.rt.com/science/article/568697-kriptovalyuta-globalnoe-poteplen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verin Indestries\Проект Криптон\лого юург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147185" cy="9361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230300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D5B9B"/>
                </a:solidFill>
              </a:rPr>
              <a:t>Протокол безопасности для алгоритма консенсуса</a:t>
            </a:r>
            <a:r>
              <a:rPr lang="en-US" sz="3200" b="1" dirty="0" smtClean="0">
                <a:solidFill>
                  <a:srgbClr val="0D5B9B"/>
                </a:solidFill>
              </a:rPr>
              <a:t>,</a:t>
            </a:r>
            <a:r>
              <a:rPr lang="ru-RU" sz="3200" b="1" dirty="0" smtClean="0">
                <a:solidFill>
                  <a:srgbClr val="0D5B9B"/>
                </a:solidFill>
              </a:rPr>
              <a:t> основанного </a:t>
            </a:r>
            <a:r>
              <a:rPr lang="ru-RU" sz="3200" b="1" smtClean="0">
                <a:solidFill>
                  <a:srgbClr val="0D5B9B"/>
                </a:solidFill>
              </a:rPr>
              <a:t>на человеко-машинном </a:t>
            </a:r>
            <a:r>
              <a:rPr lang="ru-RU" sz="3200" b="1" dirty="0" smtClean="0">
                <a:solidFill>
                  <a:srgbClr val="0D5B9B"/>
                </a:solidFill>
              </a:rPr>
              <a:t>взаимодействии</a:t>
            </a:r>
            <a:endParaRPr lang="ru-RU" sz="3200" b="1" dirty="0">
              <a:solidFill>
                <a:srgbClr val="0D5B9B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724" y="6309320"/>
            <a:ext cx="1774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C5592"/>
                </a:solidFill>
              </a:rPr>
              <a:t>Челябинск 2018</a:t>
            </a:r>
            <a:endParaRPr lang="ru-RU" dirty="0">
              <a:solidFill>
                <a:srgbClr val="0C559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0495" y="5385990"/>
            <a:ext cx="5660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err="1" smtClean="0">
                <a:solidFill>
                  <a:srgbClr val="0C5592"/>
                </a:solidFill>
              </a:rPr>
              <a:t>Аверин</a:t>
            </a:r>
            <a:r>
              <a:rPr lang="ru-RU" sz="1600" b="1" dirty="0" smtClean="0">
                <a:solidFill>
                  <a:srgbClr val="0C5592"/>
                </a:solidFill>
              </a:rPr>
              <a:t> Андрей Сергеевич</a:t>
            </a:r>
          </a:p>
          <a:p>
            <a:pPr algn="r"/>
            <a:r>
              <a:rPr lang="ru-RU" sz="1600" b="1" dirty="0" smtClean="0">
                <a:solidFill>
                  <a:srgbClr val="0C5592"/>
                </a:solidFill>
              </a:rPr>
              <a:t>Аспирант Высшей школы электроники и компьютерных наук</a:t>
            </a:r>
          </a:p>
          <a:p>
            <a:pPr algn="r"/>
            <a:r>
              <a:rPr lang="en-US" sz="1600" b="1" dirty="0" smtClean="0">
                <a:solidFill>
                  <a:srgbClr val="0C5592"/>
                </a:solidFill>
              </a:rPr>
              <a:t>andreaverin24@gmail.com</a:t>
            </a:r>
            <a:endParaRPr lang="ru-RU" sz="1600" dirty="0">
              <a:solidFill>
                <a:srgbClr val="0C55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</a:t>
            </a:r>
            <a:r>
              <a:rPr lang="ru-RU" dirty="0" err="1" smtClean="0"/>
              <a:t>безопастности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/ XX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87282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08400" y="3162300"/>
            <a:ext cx="1155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66538" y="6343650"/>
            <a:ext cx="520262" cy="365125"/>
          </a:xfrm>
        </p:spPr>
        <p:txBody>
          <a:bodyPr/>
          <a:lstStyle/>
          <a:p>
            <a:fld id="{C9B078BD-0816-C842-BD31-BF8AEBA1948E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86800" y="6343649"/>
            <a:ext cx="352097" cy="365125"/>
          </a:xfrm>
        </p:spPr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1" y="1708822"/>
            <a:ext cx="4879866" cy="45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2095500"/>
            <a:ext cx="21209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4751" y="2755900"/>
            <a:ext cx="2120900" cy="977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62300" y="4292600"/>
            <a:ext cx="50800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97200" y="3168650"/>
            <a:ext cx="298451" cy="112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70300" y="5366422"/>
            <a:ext cx="18796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37000" y="5366422"/>
            <a:ext cx="17653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38750" y="5486400"/>
            <a:ext cx="5969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45638" y="2873710"/>
            <a:ext cx="380562" cy="7584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2919" y="3733800"/>
            <a:ext cx="1441580" cy="1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2" y="3733800"/>
            <a:ext cx="1257299" cy="12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1094" y="1929645"/>
            <a:ext cx="945444" cy="11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2919" y="5237003"/>
            <a:ext cx="1090612" cy="13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32" y="5436354"/>
            <a:ext cx="1441580" cy="1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063585"/>
            <a:ext cx="945444" cy="11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09600" y="427038"/>
            <a:ext cx="82296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/>
              <a:t>Протокол </a:t>
            </a:r>
            <a:r>
              <a:rPr lang="ru-RU" dirty="0" err="1" smtClean="0"/>
              <a:t>безопастности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587751" y="1117600"/>
            <a:ext cx="1650999" cy="175611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Hash 1 </a:t>
            </a:r>
            <a:endParaRPr lang="ru-RU" b="1" dirty="0" smtClean="0"/>
          </a:p>
          <a:p>
            <a:pPr lvl="0" algn="ctr"/>
            <a:r>
              <a:rPr lang="en-US" b="1" dirty="0" smtClean="0"/>
              <a:t>Hash 2 </a:t>
            </a:r>
            <a:endParaRPr lang="ru-RU" b="1" dirty="0" smtClean="0"/>
          </a:p>
          <a:p>
            <a:pPr algn="ctr"/>
            <a:r>
              <a:rPr lang="en-US" b="1" dirty="0" smtClean="0"/>
              <a:t>X  Y  </a:t>
            </a:r>
            <a:endParaRPr lang="ru-RU" b="1" dirty="0" smtClean="0"/>
          </a:p>
          <a:p>
            <a:pPr algn="ctr"/>
            <a:r>
              <a:rPr lang="en-US" b="1" dirty="0" smtClean="0"/>
              <a:t>t</a:t>
            </a:r>
            <a:endParaRPr lang="ru-RU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229100" y="429260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PING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073400" y="299513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PING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238750" y="3034710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PING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73400" y="3632199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PING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166877" y="4107934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PING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501263" y="3549134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PING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337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Протокол </a:t>
            </a:r>
            <a:r>
              <a:rPr lang="ru-RU" dirty="0" err="1" smtClean="0"/>
              <a:t>безопастности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12</a:t>
            </a:fld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412776"/>
            <a:ext cx="230425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Hash 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предыдущего блока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412776"/>
            <a:ext cx="230425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Hash 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нового блока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412776"/>
            <a:ext cx="230425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 (X Y t)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3203848" y="2060848"/>
            <a:ext cx="144016" cy="144016"/>
          </a:xfrm>
          <a:prstGeom prst="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5940152" y="2060848"/>
            <a:ext cx="144016" cy="144016"/>
          </a:xfrm>
          <a:prstGeom prst="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4319972" y="-567445"/>
            <a:ext cx="648072" cy="77768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36228" y="3541936"/>
            <a:ext cx="84969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/>
              <a:t>Для получения права добавить новый блок в цепочку, участнику сети необходимо решить задачу: </a:t>
            </a:r>
          </a:p>
          <a:p>
            <a:pPr lvl="0" algn="ctr"/>
            <a:endParaRPr lang="en-US" sz="2000" b="1" dirty="0" smtClean="0"/>
          </a:p>
          <a:p>
            <a:pPr algn="ctr"/>
            <a:r>
              <a:rPr lang="en-US" sz="2000" dirty="0" smtClean="0"/>
              <a:t>Hash (Hash 1 + Hash 2 + </a:t>
            </a:r>
            <a:r>
              <a:rPr lang="en-US" sz="2000" b="1" dirty="0" smtClean="0"/>
              <a:t>F (X Y t)</a:t>
            </a:r>
            <a:r>
              <a:rPr lang="en-US" sz="2000" dirty="0" smtClean="0"/>
              <a:t> = “0000….” </a:t>
            </a:r>
            <a:endParaRPr lang="ru-RU" sz="2000" dirty="0" smtClean="0"/>
          </a:p>
          <a:p>
            <a:pPr lvl="0" algn="ctr"/>
            <a:endParaRPr lang="en-US" sz="2000" b="1" dirty="0" smtClean="0"/>
          </a:p>
          <a:p>
            <a:pPr lvl="0" algn="ctr"/>
            <a:r>
              <a:rPr lang="ru-RU" sz="2000" dirty="0" smtClean="0"/>
              <a:t>При </a:t>
            </a:r>
            <a:r>
              <a:rPr lang="ru-RU" sz="2000" b="1" dirty="0" smtClean="0"/>
              <a:t>Т </a:t>
            </a:r>
            <a:r>
              <a:rPr lang="ru-RU" sz="2000" dirty="0" smtClean="0"/>
              <a:t>+</a:t>
            </a:r>
            <a:r>
              <a:rPr lang="ru-RU" sz="2000" b="1" dirty="0" smtClean="0"/>
              <a:t> </a:t>
            </a:r>
            <a:r>
              <a:rPr lang="en-US" sz="2000" b="1" dirty="0" smtClean="0"/>
              <a:t>ping </a:t>
            </a:r>
            <a:r>
              <a:rPr lang="ru-RU" sz="2000" dirty="0" smtClean="0"/>
              <a:t>= действительному </a:t>
            </a:r>
            <a:r>
              <a:rPr lang="en-US" sz="2000" dirty="0" smtClean="0"/>
              <a:t>T +- </a:t>
            </a:r>
            <a:r>
              <a:rPr lang="en-US" sz="2000" b="1" dirty="0" err="1" smtClean="0"/>
              <a:t>dT</a:t>
            </a:r>
            <a:r>
              <a:rPr lang="en-US" sz="2000" b="1" smtClean="0"/>
              <a:t> </a:t>
            </a:r>
            <a:endParaRPr lang="ru-RU" sz="2000" b="1" dirty="0" smtClean="0"/>
          </a:p>
          <a:p>
            <a:pPr lvl="0" algn="ctr"/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9296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6800"/>
            <a:ext cx="8229600" cy="37893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Eras Demi ITC" pitchFamily="34" charset="0"/>
              </a:rPr>
              <a:t>СПАСИБО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ВАШИ 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13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539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Успешные атаки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14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7938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86678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http://c-r-y-p-t-o.ru/vliianie-maininga-na-ekologiu/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786678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https://russian.rt.com/science/article/568697-kriptovalyuta-globalnoe-poteplenie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34819" name="Диаграмма 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6499" y="3251200"/>
            <a:ext cx="529239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270439" y="5433020"/>
            <a:ext cx="212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Реализованные Атаки  51%  </a:t>
            </a:r>
            <a:endParaRPr lang="ru-RU" dirty="0"/>
          </a:p>
        </p:txBody>
      </p:sp>
      <p:pic>
        <p:nvPicPr>
          <p:cNvPr id="34818" name="Диаграмма 1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947" y="1201738"/>
            <a:ext cx="489325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21400" y="1417638"/>
            <a:ext cx="272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Успешные атаки на блокчейн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448300" y="1409700"/>
            <a:ext cx="4572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162300" y="5433020"/>
            <a:ext cx="457200" cy="6096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5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Отличительные особенности приватных блокчейн систем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15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11" name="AutoShape 6" descr="ÐÐ°ÑÑÐ¸Ð½ÐºÐ¸ Ð¿Ð¾ Ð·Ð°Ð¿ÑÐ¾ÑÑ ÑÐºÑÐ°Ð¸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ÐÐ°ÑÑÐ¸Ð½ÐºÐ¸ Ð¿Ð¾ Ð·Ð°Ð¿ÑÐ¾ÑÑ ÑÐºÑÐ°Ð¸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2" descr="ÐÐ°ÑÑÐ¸Ð½ÐºÐ¸ Ð¿Ð¾ Ð·Ð°Ð¿ÑÐ¾ÑÑ Len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ÐÐ°ÑÑÐ¸Ð½ÐºÐ¸ Ð¿Ð¾ Ð·Ð°Ð¿ÑÐ¾ÑÑ Len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043608" y="1991955"/>
            <a:ext cx="72008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Необязательное использование алгоритмов консенсуса (возможность отказаться от майнинга)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Более низкая стоимость транзакций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Более высокая пропускная способность </a:t>
            </a:r>
            <a:r>
              <a:rPr lang="en-US" sz="2400" dirty="0" smtClean="0"/>
              <a:t>(TPS – transactions per second)</a:t>
            </a:r>
            <a:endParaRPr lang="ru-RU" sz="2400" dirty="0" smtClean="0"/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Устойчивость к «Атаке 51 %»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Возможность вносить изменения в реестр</a:t>
            </a:r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Отставание в развитии от публичных блокчейн</a:t>
            </a:r>
          </a:p>
        </p:txBody>
      </p:sp>
    </p:spTree>
    <p:extLst>
      <p:ext uri="{BB962C8B-B14F-4D97-AF65-F5344CB8AC3E}">
        <p14:creationId xmlns:p14="http://schemas.microsoft.com/office/powerpoint/2010/main" val="11539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приватных блокчейн систем и перспективы развития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16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9832" y="1747550"/>
            <a:ext cx="5760640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Аудиторская компания </a:t>
            </a:r>
            <a:r>
              <a:rPr lang="en-US" sz="2400" dirty="0" smtClean="0"/>
              <a:t>Deloitte EMEA </a:t>
            </a:r>
            <a:endParaRPr lang="ru-RU" sz="2400" dirty="0" smtClean="0"/>
          </a:p>
          <a:p>
            <a:pPr marL="457200" lvl="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Национальное агентство публичных реестров Грузии</a:t>
            </a:r>
          </a:p>
          <a:p>
            <a:pPr marL="457200" lvl="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Земельный кадастр Украины</a:t>
            </a:r>
          </a:p>
          <a:p>
            <a:pPr marL="457200" lvl="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Компания </a:t>
            </a:r>
            <a:r>
              <a:rPr lang="en-US" sz="2400" dirty="0" smtClean="0"/>
              <a:t>Lenovo</a:t>
            </a:r>
            <a:endParaRPr lang="ru-RU" sz="2400" dirty="0" smtClean="0"/>
          </a:p>
          <a:p>
            <a:pPr marL="457200" lvl="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/>
              <a:t>Площадка </a:t>
            </a:r>
            <a:r>
              <a:rPr lang="en-US" sz="2400" dirty="0" smtClean="0"/>
              <a:t>Mijin</a:t>
            </a:r>
            <a:endParaRPr lang="ru-RU" sz="2400" dirty="0" smtClean="0"/>
          </a:p>
          <a:p>
            <a:pPr marL="457200" lvl="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Hyperledger Project</a:t>
            </a:r>
            <a:endParaRPr lang="ru-RU" sz="2400" dirty="0" smtClean="0"/>
          </a:p>
        </p:txBody>
      </p:sp>
      <p:pic>
        <p:nvPicPr>
          <p:cNvPr id="9" name="Picture 2" descr="ÐÐ°ÑÑÐ¸Ð½ÐºÐ¸ Ð¿Ð¾ Ð·Ð°Ð¿ÑÐ¾ÑÑ Deloitte EME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293" y="1916832"/>
            <a:ext cx="1783854" cy="334179"/>
          </a:xfrm>
          <a:prstGeom prst="rect">
            <a:avLst/>
          </a:prstGeom>
          <a:noFill/>
        </p:spPr>
      </p:pic>
      <p:pic>
        <p:nvPicPr>
          <p:cNvPr id="10" name="Picture 4" descr="ÐÐ°ÑÑÐ¸Ð½ÐºÐ¸ Ð¿Ð¾ Ð·Ð°Ð¿ÑÐ¾ÑÑ ÐÑÑÐ·Ð¸Ð¸ ÑÐ»Ð°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003" y="2348880"/>
            <a:ext cx="792088" cy="792088"/>
          </a:xfrm>
          <a:prstGeom prst="rect">
            <a:avLst/>
          </a:prstGeom>
          <a:noFill/>
        </p:spPr>
      </p:pic>
      <p:sp>
        <p:nvSpPr>
          <p:cNvPr id="11" name="AutoShape 6" descr="ÐÐ°ÑÑÐ¸Ð½ÐºÐ¸ Ð¿Ð¾ Ð·Ð°Ð¿ÑÐ¾ÑÑ ÑÐºÑÐ°Ð¸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ÐÐ°ÑÑÐ¸Ð½ÐºÐ¸ Ð¿Ð¾ Ð·Ð°Ð¿ÑÐ¾ÑÑ ÑÐºÑÐ°Ð¸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10" descr="ÐÐ°ÑÑÐ¸Ð½ÐºÐ¸ Ð¿Ð¾ Ð·Ð°Ð¿ÑÐ¾ÑÑ ÑÐºÑÐ°Ð¸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8003" y="3274183"/>
            <a:ext cx="792088" cy="514857"/>
          </a:xfrm>
          <a:prstGeom prst="rect">
            <a:avLst/>
          </a:prstGeom>
          <a:noFill/>
        </p:spPr>
      </p:pic>
      <p:sp>
        <p:nvSpPr>
          <p:cNvPr id="14" name="AutoShape 12" descr="ÐÐ°ÑÑÐ¸Ð½ÐºÐ¸ Ð¿Ð¾ Ð·Ð°Ð¿ÑÐ¾ÑÑ Len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4" descr="ÐÐ°ÑÑÐ¸Ð½ÐºÐ¸ Ð¿Ð¾ Ð·Ð°Ð¿ÑÐ¾ÑÑ Len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8" descr="ÐÐ°ÑÑÐ¸Ð½ÐºÐ¸ Ð¿Ð¾ Ð·Ð°Ð¿ÑÐ¾ÑÑ Lenov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3947" y="3789040"/>
            <a:ext cx="1807468" cy="755850"/>
          </a:xfrm>
          <a:prstGeom prst="rect">
            <a:avLst/>
          </a:prstGeom>
          <a:noFill/>
        </p:spPr>
      </p:pic>
      <p:pic>
        <p:nvPicPr>
          <p:cNvPr id="17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1939" y="4509121"/>
            <a:ext cx="1889861" cy="576064"/>
          </a:xfrm>
          <a:prstGeom prst="rect">
            <a:avLst/>
          </a:prstGeom>
          <a:noFill/>
        </p:spPr>
      </p:pic>
      <p:pic>
        <p:nvPicPr>
          <p:cNvPr id="18" name="Picture 22" descr="ÐÐ°ÑÑÐ¸Ð½ÐºÐ¸ Ð¿Ð¾ Ð·Ð°Ð¿ÑÐ¾ÑÑ Hyperledger Proje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157192"/>
            <a:ext cx="234444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91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Атака 51 %</a:t>
            </a:r>
            <a:endParaRPr lang="ru-RU" sz="3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17</a:t>
            </a:fld>
            <a:endParaRPr lang="ru-RU" sz="1400"/>
          </a:p>
        </p:txBody>
      </p:sp>
      <p:pic>
        <p:nvPicPr>
          <p:cNvPr id="23" name="Picture 2" descr="https://i.vas3k.ru/7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37617"/>
            <a:ext cx="8741909" cy="456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0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of Work </a:t>
            </a:r>
            <a:r>
              <a:rPr lang="ru-RU" dirty="0" smtClean="0"/>
              <a:t>и </a:t>
            </a:r>
            <a:r>
              <a:rPr lang="ru-RU" dirty="0" err="1" smtClean="0"/>
              <a:t>майнинг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18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7" name="Picture 2" descr="ÐÐ°ÑÑÐ¸Ð½ÐºÐ¸ Ð¿Ð¾ Ð·Ð°Ð¿ÑÐ¾ÑÑ ÑÐµÑÐ¼Ð° Ð¼Ð°Ð¹Ð½Ð¸Ð½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3808811" cy="2520280"/>
          </a:xfrm>
          <a:prstGeom prst="rect">
            <a:avLst/>
          </a:prstGeom>
          <a:noFill/>
        </p:spPr>
      </p:pic>
      <p:pic>
        <p:nvPicPr>
          <p:cNvPr id="8" name="Picture 4" descr="ÐÐ°ÑÑÐ¸Ð½ÐºÐ¸ Ð¿Ð¾ Ð·Ð°Ð¿ÑÐ¾ÑÑ asics mi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2736304" cy="25518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41490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Майнинг</a:t>
            </a:r>
            <a:r>
              <a:rPr lang="ru-RU" sz="2400" dirty="0" smtClean="0"/>
              <a:t>,  (от англ. </a:t>
            </a:r>
            <a:r>
              <a:rPr lang="ru-RU" sz="2400" i="1" dirty="0" err="1" smtClean="0"/>
              <a:t>mining</a:t>
            </a:r>
            <a:r>
              <a:rPr lang="ru-RU" sz="2400" dirty="0" smtClean="0"/>
              <a:t> — </a:t>
            </a:r>
            <a:r>
              <a:rPr lang="ru-RU" sz="2400" i="1" dirty="0" smtClean="0"/>
              <a:t>добыча полезных ископаемых</a:t>
            </a:r>
            <a:r>
              <a:rPr lang="ru-RU" sz="2400" dirty="0" smtClean="0"/>
              <a:t>) — деятельность по созданию новых блоков в блокчейне)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44522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(решить задачу поиска такого хеша, который начинается на N нулей, например 000000000000000000523...)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19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Хеш-функция и Дерево Меркла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19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377" y="2628900"/>
            <a:ext cx="8007423" cy="176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9377" y="4396636"/>
            <a:ext cx="8007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значительном количестве транзакций в блоке о сложности вычислений можно не беспокоиться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5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Децентрализация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1" y="1480222"/>
            <a:ext cx="4879866" cy="45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37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составляющие технологии блокчейн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74937"/>
            <a:ext cx="8229600" cy="33336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dirty="0" smtClean="0"/>
              <a:t>Хеш-функции (</a:t>
            </a:r>
            <a:r>
              <a:rPr lang="en-US" dirty="0" smtClean="0"/>
              <a:t>83 </a:t>
            </a:r>
            <a:r>
              <a:rPr lang="ru-RU" dirty="0" smtClean="0"/>
              <a:t>вида)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Дерево </a:t>
            </a:r>
            <a:r>
              <a:rPr lang="ru-RU" dirty="0" err="1" smtClean="0"/>
              <a:t>хешей</a:t>
            </a:r>
            <a:r>
              <a:rPr lang="ru-RU" dirty="0" smtClean="0"/>
              <a:t> или дерево Меркла  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 smtClean="0"/>
              <a:t>Однонаправленные связные списки  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dirty="0" smtClean="0"/>
              <a:t>Алгоритмы консенсуса (18 видов)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20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337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Дерево Меркла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21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17410" name="Picture 2" descr="https://upload.wikimedia.org/wikipedia/commons/thumb/6/60/Hash_Tree_bitcoin.svg/1024px-Hash_Tree_bitco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6132" y="1417638"/>
            <a:ext cx="6664933" cy="46667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5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Связные списки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22</a:t>
            </a:fld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8505" y="1640911"/>
            <a:ext cx="1828800" cy="27405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TextBox 9"/>
          <p:cNvSpPr txBox="1"/>
          <p:nvPr/>
        </p:nvSpPr>
        <p:spPr>
          <a:xfrm>
            <a:off x="1680780" y="1714206"/>
            <a:ext cx="94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 </a:t>
            </a:r>
            <a:r>
              <a:rPr lang="en-US" sz="1400" dirty="0" smtClean="0"/>
              <a:t>N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0765" y="2984436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8617" y="3214110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2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8617" y="3458811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11496" y="2844091"/>
            <a:ext cx="1551992" cy="1354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TextBox 19"/>
          <p:cNvSpPr txBox="1"/>
          <p:nvPr/>
        </p:nvSpPr>
        <p:spPr>
          <a:xfrm>
            <a:off x="1296469" y="3701364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4 </a:t>
            </a:r>
            <a:endParaRPr lang="ru-RU" sz="14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46100" y="2704472"/>
            <a:ext cx="546100" cy="5212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2005" y="1640911"/>
            <a:ext cx="1828800" cy="27405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TextBox 22"/>
          <p:cNvSpPr txBox="1"/>
          <p:nvPr/>
        </p:nvSpPr>
        <p:spPr>
          <a:xfrm>
            <a:off x="4284280" y="1714206"/>
            <a:ext cx="94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 </a:t>
            </a:r>
            <a:r>
              <a:rPr lang="en-US" sz="1400" dirty="0" smtClean="0"/>
              <a:t>N</a:t>
            </a:r>
            <a:r>
              <a:rPr lang="ru-RU" sz="1400" dirty="0" smtClean="0"/>
              <a:t>+1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904265" y="2984436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02117" y="3214110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2 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902117" y="3458811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14996" y="2844091"/>
            <a:ext cx="1551992" cy="1354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2" name="TextBox 31"/>
          <p:cNvSpPr txBox="1"/>
          <p:nvPr/>
        </p:nvSpPr>
        <p:spPr>
          <a:xfrm>
            <a:off x="3899969" y="3701364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4 </a:t>
            </a:r>
            <a:endParaRPr lang="ru-RU" sz="1400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3149600" y="2704472"/>
            <a:ext cx="546100" cy="5212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98205" y="1640911"/>
            <a:ext cx="1828800" cy="27405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5" name="TextBox 34"/>
          <p:cNvSpPr txBox="1"/>
          <p:nvPr/>
        </p:nvSpPr>
        <p:spPr>
          <a:xfrm>
            <a:off x="6900480" y="1714206"/>
            <a:ext cx="94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 </a:t>
            </a:r>
            <a:r>
              <a:rPr lang="en-US" sz="1400" dirty="0" smtClean="0"/>
              <a:t>N</a:t>
            </a:r>
            <a:r>
              <a:rPr lang="ru-RU" sz="1400" dirty="0" smtClean="0"/>
              <a:t>+2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520465" y="2984436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518317" y="3214110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2 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8317" y="3458811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31196" y="2844091"/>
            <a:ext cx="1551992" cy="1354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4" name="TextBox 43"/>
          <p:cNvSpPr txBox="1"/>
          <p:nvPr/>
        </p:nvSpPr>
        <p:spPr>
          <a:xfrm>
            <a:off x="6516169" y="3701364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4 </a:t>
            </a:r>
            <a:endParaRPr lang="ru-RU" sz="1400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765800" y="2704472"/>
            <a:ext cx="546100" cy="5212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419493" y="2446985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48" name="TextBox 47"/>
          <p:cNvSpPr txBox="1"/>
          <p:nvPr/>
        </p:nvSpPr>
        <p:spPr>
          <a:xfrm>
            <a:off x="1419493" y="2099257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-1 </a:t>
            </a:r>
            <a:endParaRPr lang="ru-RU" sz="13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419493" y="2099257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415935" y="2463172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51" name="TextBox 50"/>
          <p:cNvSpPr txBox="1"/>
          <p:nvPr/>
        </p:nvSpPr>
        <p:spPr>
          <a:xfrm>
            <a:off x="4022993" y="2099257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022993" y="2099257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53" name="TextBox 52"/>
          <p:cNvSpPr txBox="1"/>
          <p:nvPr/>
        </p:nvSpPr>
        <p:spPr>
          <a:xfrm>
            <a:off x="6639193" y="2446985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+2 </a:t>
            </a:r>
            <a:endParaRPr lang="ru-RU" sz="1300" dirty="0"/>
          </a:p>
        </p:txBody>
      </p:sp>
      <p:sp>
        <p:nvSpPr>
          <p:cNvPr id="54" name="TextBox 53"/>
          <p:cNvSpPr txBox="1"/>
          <p:nvPr/>
        </p:nvSpPr>
        <p:spPr>
          <a:xfrm>
            <a:off x="6639193" y="2099257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+1 </a:t>
            </a:r>
            <a:endParaRPr lang="ru-RU" sz="13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639193" y="2099257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635635" y="2463172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57" name="TextBox 56"/>
          <p:cNvSpPr txBox="1"/>
          <p:nvPr/>
        </p:nvSpPr>
        <p:spPr>
          <a:xfrm>
            <a:off x="4026705" y="2453648"/>
            <a:ext cx="144064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+1 </a:t>
            </a:r>
            <a:endParaRPr lang="ru-RU" sz="13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022993" y="2470732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</p:spTree>
    <p:extLst>
      <p:ext uri="{BB962C8B-B14F-4D97-AF65-F5344CB8AC3E}">
        <p14:creationId xmlns:p14="http://schemas.microsoft.com/office/powerpoint/2010/main" val="172997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Связные списки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23</a:t>
            </a:fld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8505" y="1640911"/>
            <a:ext cx="1828800" cy="27405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" name="TextBox 9"/>
          <p:cNvSpPr txBox="1"/>
          <p:nvPr/>
        </p:nvSpPr>
        <p:spPr>
          <a:xfrm>
            <a:off x="1680780" y="1714206"/>
            <a:ext cx="94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 </a:t>
            </a:r>
            <a:r>
              <a:rPr lang="en-US" sz="1400" dirty="0" smtClean="0"/>
              <a:t>N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19493" y="2446985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1419493" y="2099257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-1 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0765" y="2984436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8617" y="3214110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2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8617" y="3458811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19493" y="2099257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15935" y="2463172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11496" y="2844091"/>
            <a:ext cx="1551992" cy="1354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0" name="TextBox 19"/>
          <p:cNvSpPr txBox="1"/>
          <p:nvPr/>
        </p:nvSpPr>
        <p:spPr>
          <a:xfrm>
            <a:off x="1296469" y="3701364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4 </a:t>
            </a:r>
            <a:endParaRPr lang="ru-RU" sz="14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46100" y="2704472"/>
            <a:ext cx="546100" cy="5212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82005" y="1640911"/>
            <a:ext cx="1828800" cy="27405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TextBox 22"/>
          <p:cNvSpPr txBox="1"/>
          <p:nvPr/>
        </p:nvSpPr>
        <p:spPr>
          <a:xfrm>
            <a:off x="4284280" y="1714206"/>
            <a:ext cx="94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 </a:t>
            </a:r>
            <a:r>
              <a:rPr lang="en-US" sz="1400" dirty="0" smtClean="0"/>
              <a:t>N</a:t>
            </a:r>
            <a:r>
              <a:rPr lang="ru-RU" sz="1400" dirty="0" smtClean="0"/>
              <a:t>+1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22993" y="2099257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 </a:t>
            </a:r>
            <a:endParaRPr lang="ru-RU" sz="13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022993" y="2099257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33" name="Стрелка вправо 32"/>
          <p:cNvSpPr/>
          <p:nvPr/>
        </p:nvSpPr>
        <p:spPr>
          <a:xfrm>
            <a:off x="3149600" y="2704472"/>
            <a:ext cx="546100" cy="5212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398205" y="1640911"/>
            <a:ext cx="1828800" cy="27405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5" name="TextBox 34"/>
          <p:cNvSpPr txBox="1"/>
          <p:nvPr/>
        </p:nvSpPr>
        <p:spPr>
          <a:xfrm>
            <a:off x="6900480" y="1714206"/>
            <a:ext cx="94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БЛОК </a:t>
            </a:r>
            <a:r>
              <a:rPr lang="en-US" sz="1400" dirty="0" smtClean="0"/>
              <a:t>N</a:t>
            </a:r>
            <a:r>
              <a:rPr lang="ru-RU" sz="1400" dirty="0" smtClean="0"/>
              <a:t>+2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639193" y="2446985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+2 </a:t>
            </a:r>
            <a:endParaRPr lang="ru-RU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6639193" y="2099257"/>
            <a:ext cx="15777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+1 </a:t>
            </a:r>
            <a:endParaRPr lang="ru-RU" sz="1300" dirty="0"/>
          </a:p>
        </p:txBody>
      </p:sp>
      <p:sp>
        <p:nvSpPr>
          <p:cNvPr id="38" name="TextBox 37"/>
          <p:cNvSpPr txBox="1"/>
          <p:nvPr/>
        </p:nvSpPr>
        <p:spPr>
          <a:xfrm>
            <a:off x="6520465" y="2984436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518317" y="3214110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2 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518317" y="3458811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39193" y="2099257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35635" y="2463172"/>
            <a:ext cx="1335022" cy="305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31196" y="2844091"/>
            <a:ext cx="1551992" cy="13544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4" name="TextBox 43"/>
          <p:cNvSpPr txBox="1"/>
          <p:nvPr/>
        </p:nvSpPr>
        <p:spPr>
          <a:xfrm>
            <a:off x="6516169" y="3701364"/>
            <a:ext cx="157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Хеш транзакции</a:t>
            </a:r>
            <a:r>
              <a:rPr lang="en-US" sz="1400" dirty="0" smtClean="0"/>
              <a:t>-</a:t>
            </a:r>
            <a:r>
              <a:rPr lang="ru-RU" sz="1400" dirty="0" smtClean="0"/>
              <a:t>4 </a:t>
            </a:r>
            <a:endParaRPr lang="ru-RU" sz="1400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765800" y="2704472"/>
            <a:ext cx="546100" cy="52126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s://upload.wikimedia.org/wikipedia/commons/thumb/6/60/Hash_Tree_bitcoin.svg/1024px-Hash_Tree_bitco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8309" y="2116462"/>
            <a:ext cx="6686303" cy="454263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4026706" y="2453648"/>
            <a:ext cx="133131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Хеш БЛОКА</a:t>
            </a:r>
            <a:r>
              <a:rPr lang="en-US" sz="1300" dirty="0" smtClean="0"/>
              <a:t> N</a:t>
            </a:r>
            <a:r>
              <a:rPr lang="ru-RU" sz="1300" dirty="0" smtClean="0"/>
              <a:t>+1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729976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Приватный и публичный блокчейн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24</a:t>
            </a:fld>
            <a:endParaRPr lang="ru-RU" sz="14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3342"/>
            <a:ext cx="4364414" cy="352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872" y="1844823"/>
            <a:ext cx="4288284" cy="341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268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Недостатки и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 проблем и 19 видов атак</a:t>
            </a:r>
          </a:p>
          <a:p>
            <a:r>
              <a:rPr lang="ru-RU" dirty="0" smtClean="0"/>
              <a:t>Высокая стоимость оборудования</a:t>
            </a:r>
          </a:p>
          <a:p>
            <a:r>
              <a:rPr lang="ru-RU" dirty="0" smtClean="0"/>
              <a:t>Вред экологии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25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7938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86678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http://c-r-y-p-t-o.ru/vliianie-maininga-na-ekologiu/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9" name="Picture 2" descr="ÐÐ»Ð¸ÑÐ½Ð¸Ðµ Ð¼Ð°Ð¹Ð½Ð¸Ð½Ð³Ð° Ð½Ð° ÑÐºÐ¾Ð»Ð¾Ð³Ð¸Ñ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721" y="2932917"/>
            <a:ext cx="2776561" cy="15408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464398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одной транзакции в сети </a:t>
            </a:r>
            <a:r>
              <a:rPr lang="ru-RU" dirty="0" err="1" smtClean="0"/>
              <a:t>биткоин</a:t>
            </a:r>
            <a:r>
              <a:rPr lang="ru-RU" dirty="0" smtClean="0"/>
              <a:t> потребляется 240 </a:t>
            </a:r>
            <a:r>
              <a:rPr lang="ru-RU" dirty="0" err="1" smtClean="0"/>
              <a:t>кВч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За сутки осуществляется примерно 350 тысяч транзакций.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621847"/>
            <a:ext cx="3841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Согласно прогнозам исследователей, к 2033 году </a:t>
            </a:r>
            <a:r>
              <a:rPr lang="ru-RU" dirty="0" err="1" smtClean="0"/>
              <a:t>майнинг</a:t>
            </a:r>
            <a:r>
              <a:rPr lang="ru-RU" dirty="0" smtClean="0"/>
              <a:t> приведёт к повышению средней температуры на планете на 2 °C.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786678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https://russian.rt.com/science/article/568697-kriptovalyuta-globalnoe-poteplenie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5" name="Picture 4" descr="ÐÐ°ÑÑÐ¸Ð½ÐºÐ¸ Ð¿Ð¾ Ð·Ð°Ð¿ÑÐ¾ÑÑ Ð´ÐµÐ½ÑÐ³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9972" y="1954488"/>
            <a:ext cx="1726828" cy="1151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5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Алгоритма консенсуса </a:t>
            </a:r>
            <a:r>
              <a:rPr lang="en-US" dirty="0" smtClean="0"/>
              <a:t>Proof of Work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3</a:t>
            </a:fld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412776"/>
            <a:ext cx="230425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Hash 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предыдущего блока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1412776"/>
            <a:ext cx="230425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Hash </a:t>
            </a:r>
            <a:r>
              <a:rPr lang="ru-RU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нового блока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412776"/>
            <a:ext cx="2304256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Некоторое число 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3203848" y="2060848"/>
            <a:ext cx="144016" cy="144016"/>
          </a:xfrm>
          <a:prstGeom prst="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ест 12"/>
          <p:cNvSpPr/>
          <p:nvPr/>
        </p:nvSpPr>
        <p:spPr>
          <a:xfrm>
            <a:off x="5940152" y="2060848"/>
            <a:ext cx="144016" cy="144016"/>
          </a:xfrm>
          <a:prstGeom prst="pl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4319972" y="-567445"/>
            <a:ext cx="648072" cy="77768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36228" y="3695824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000" b="1" dirty="0" smtClean="0"/>
              <a:t>Для получения права добавить новый блок в цепочку, участнику сети необходимо решить задачу: </a:t>
            </a:r>
          </a:p>
          <a:p>
            <a:pPr lvl="0" algn="ctr"/>
            <a:endParaRPr lang="en-US" sz="2000" b="1" dirty="0" smtClean="0"/>
          </a:p>
          <a:p>
            <a:pPr lvl="0" algn="ctr"/>
            <a:r>
              <a:rPr lang="en-US" sz="2000" dirty="0" smtClean="0"/>
              <a:t>Hash (Hash 1 + Hash 2 + n) = “0000….” </a:t>
            </a:r>
            <a:endParaRPr lang="ru-RU" sz="2000" dirty="0" smtClean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000" b="1" dirty="0" smtClean="0"/>
              <a:t>Т.о. общий хеш  должен иметь в начале определенное количество нулей</a:t>
            </a:r>
          </a:p>
        </p:txBody>
      </p:sp>
    </p:spTree>
    <p:extLst>
      <p:ext uri="{BB962C8B-B14F-4D97-AF65-F5344CB8AC3E}">
        <p14:creationId xmlns:p14="http://schemas.microsoft.com/office/powerpoint/2010/main" val="10929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66538" y="6343650"/>
            <a:ext cx="520262" cy="365125"/>
          </a:xfrm>
        </p:spPr>
        <p:txBody>
          <a:bodyPr/>
          <a:lstStyle/>
          <a:p>
            <a:fld id="{C9B078BD-0816-C842-BD31-BF8AEBA1948E}" type="slidenum">
              <a:rPr lang="ru-RU" sz="1400" smtClean="0"/>
              <a:pPr/>
              <a:t>4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86800" y="6343649"/>
            <a:ext cx="352097" cy="365125"/>
          </a:xfrm>
        </p:spPr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1" y="1708822"/>
            <a:ext cx="4879866" cy="45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2095500"/>
            <a:ext cx="21209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4751" y="2755900"/>
            <a:ext cx="2120900" cy="977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62300" y="4292600"/>
            <a:ext cx="50800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97200" y="3168650"/>
            <a:ext cx="298451" cy="112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70300" y="5366422"/>
            <a:ext cx="18796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37000" y="5366422"/>
            <a:ext cx="17653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38750" y="5486400"/>
            <a:ext cx="5969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45638" y="2873710"/>
            <a:ext cx="380562" cy="7584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2919" y="3733800"/>
            <a:ext cx="1441580" cy="1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2" y="3733800"/>
            <a:ext cx="1257299" cy="12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1094" y="1929645"/>
            <a:ext cx="945444" cy="11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2919" y="5237003"/>
            <a:ext cx="1090612" cy="13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32" y="5436354"/>
            <a:ext cx="1441580" cy="1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063585"/>
            <a:ext cx="945444" cy="11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09600" y="427038"/>
            <a:ext cx="82296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Алгоритма консенсуса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Proof of Work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587751" y="1117600"/>
            <a:ext cx="1650999" cy="175611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Hash 1 </a:t>
            </a:r>
            <a:endParaRPr lang="ru-RU" b="1" dirty="0" smtClean="0"/>
          </a:p>
          <a:p>
            <a:pPr lvl="0" algn="ctr"/>
            <a:r>
              <a:rPr lang="en-US" b="1" dirty="0" smtClean="0"/>
              <a:t>Hash 2 </a:t>
            </a:r>
            <a:endParaRPr lang="ru-RU" b="1" dirty="0" smtClean="0"/>
          </a:p>
          <a:p>
            <a:pPr lvl="0" algn="ctr"/>
            <a:r>
              <a:rPr lang="en-US" b="1" dirty="0" smtClean="0"/>
              <a:t>n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43337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5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7938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86678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http://c-r-y-p-t-o.ru/vliianie-maininga-na-ekologiu/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786678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https://russian.rt.com/science/article/568697-kriptovalyuta-globalnoe-poteplenie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Алгоритма консенсуса основанного на Человеко-машинном взаимодействии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43739" y="1497567"/>
            <a:ext cx="392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Статистика использования интернета</a:t>
            </a:r>
            <a:endParaRPr lang="en-US" b="1" dirty="0" smtClean="0"/>
          </a:p>
        </p:txBody>
      </p:sp>
      <p:pic>
        <p:nvPicPr>
          <p:cNvPr id="19" name="Рисунок 18" descr="http://static.espreso.tv/uploads/article/2506339/images/im-1111.png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360" y="1866899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66676" y="6148169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За год 4 миллиарда человек проведут онлайн миллиард лет.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25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6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7938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86678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http://c-r-y-p-t-o.ru/vliianie-maininga-na-ekologiu/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786678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https://russian.rt.com/science/article/568697-kriptovalyuta-globalnoe-poteplenie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Алгоритма консенсуса основанного на Человеко-машинном взаимодействии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15938" y="1497567"/>
            <a:ext cx="3776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Статистика используемых дисплеев</a:t>
            </a:r>
            <a:endParaRPr lang="en-US" b="1" dirty="0" smtClean="0"/>
          </a:p>
        </p:txBody>
      </p:sp>
      <p:pic>
        <p:nvPicPr>
          <p:cNvPr id="11" name="Picture 2" descr="C:\Users\MARK1\Dropbox\Проект ProofOfDisplayUsing\Статистика разрешений экранов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4992" y="1829535"/>
            <a:ext cx="6165155" cy="4198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5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7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7938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86678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http://c-r-y-p-t-o.ru/vliianie-maininga-na-ekologiu/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786678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https://russian.rt.com/science/article/568697-kriptovalyuta-globalnoe-poteplenie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049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Алгоритма консенсуса основанного на Человеко-машинном взаимодействии</a:t>
            </a:r>
            <a:endParaRPr lang="ru-RU" sz="3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5576" y="2391899"/>
            <a:ext cx="777686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dirty="0" smtClean="0"/>
              <a:t>Такие алгоритмы как </a:t>
            </a:r>
            <a:r>
              <a:rPr lang="en-US" sz="2000" b="1" dirty="0" smtClean="0"/>
              <a:t>Proof of Work</a:t>
            </a:r>
            <a:r>
              <a:rPr lang="ru-RU" sz="2000" b="1" dirty="0" smtClean="0"/>
              <a:t> </a:t>
            </a:r>
            <a:r>
              <a:rPr lang="ru-RU" sz="2000" dirty="0" smtClean="0"/>
              <a:t>для решения задачи использует мощности видеокарт, процессоров или специального оборудования.</a:t>
            </a:r>
          </a:p>
          <a:p>
            <a:pPr lvl="0" algn="ctr"/>
            <a:endParaRPr lang="ru-RU" sz="2000" dirty="0" smtClean="0"/>
          </a:p>
          <a:p>
            <a:pPr algn="just"/>
            <a:r>
              <a:rPr lang="ru-RU" sz="2000" dirty="0" smtClean="0"/>
              <a:t>В случае с </a:t>
            </a:r>
            <a:r>
              <a:rPr lang="en-US" sz="2000" b="1" dirty="0" smtClean="0"/>
              <a:t>Proof of</a:t>
            </a:r>
            <a:r>
              <a:rPr lang="ru-RU" sz="2000" b="1" dirty="0" smtClean="0"/>
              <a:t> </a:t>
            </a:r>
            <a:r>
              <a:rPr lang="en-US" sz="2000" b="1" dirty="0" smtClean="0"/>
              <a:t>HCI</a:t>
            </a:r>
            <a:r>
              <a:rPr lang="ru-RU" sz="2000" b="1" dirty="0" smtClean="0"/>
              <a:t> </a:t>
            </a:r>
            <a:r>
              <a:rPr lang="ru-RU" sz="2000" dirty="0" smtClean="0"/>
              <a:t>предлагается использовать координаты дисплея</a:t>
            </a:r>
            <a:r>
              <a:rPr lang="en-US" sz="2000" dirty="0" smtClean="0"/>
              <a:t> x, y</a:t>
            </a:r>
            <a:r>
              <a:rPr lang="ru-RU" sz="2000" dirty="0" smtClean="0"/>
              <a:t> и время</a:t>
            </a:r>
            <a:r>
              <a:rPr lang="en-US" sz="2000" dirty="0" smtClean="0"/>
              <a:t> t</a:t>
            </a:r>
            <a:r>
              <a:rPr lang="ru-RU" sz="2000" dirty="0" smtClean="0"/>
              <a:t>: </a:t>
            </a:r>
            <a:endParaRPr lang="en-US" sz="2000" dirty="0" smtClean="0"/>
          </a:p>
          <a:p>
            <a:pPr algn="ctr"/>
            <a:r>
              <a:rPr lang="en-US" sz="2000" b="1" dirty="0" smtClean="0"/>
              <a:t>X  Y  t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ru-RU" sz="2000" dirty="0" smtClean="0"/>
              <a:t>Таким образом </a:t>
            </a:r>
            <a:r>
              <a:rPr lang="en-US" sz="2400" b="1" dirty="0" smtClean="0"/>
              <a:t>n</a:t>
            </a:r>
            <a:r>
              <a:rPr lang="en-US" sz="2000" b="1" dirty="0" smtClean="0"/>
              <a:t> </a:t>
            </a:r>
            <a:r>
              <a:rPr lang="ru-RU" sz="2000" dirty="0" smtClean="0"/>
              <a:t>ищется</a:t>
            </a:r>
            <a:r>
              <a:rPr lang="en-US" sz="2000" dirty="0" smtClean="0"/>
              <a:t> </a:t>
            </a:r>
            <a:r>
              <a:rPr lang="ru-RU" sz="2000" dirty="0" smtClean="0"/>
              <a:t>с использованием функции </a:t>
            </a:r>
            <a:r>
              <a:rPr lang="en-US" sz="2000" b="1" dirty="0" smtClean="0"/>
              <a:t>F</a:t>
            </a:r>
            <a:r>
              <a:rPr lang="ru-RU" sz="2000" b="1" dirty="0" smtClean="0"/>
              <a:t> </a:t>
            </a:r>
            <a:r>
              <a:rPr lang="ru-RU" sz="2000" dirty="0" smtClean="0"/>
              <a:t>от</a:t>
            </a:r>
            <a:r>
              <a:rPr lang="ru-RU" sz="2000" b="1" dirty="0" smtClean="0"/>
              <a:t> </a:t>
            </a:r>
            <a:r>
              <a:rPr lang="en-US" sz="2000" b="1" dirty="0" smtClean="0"/>
              <a:t>X  Y  t</a:t>
            </a:r>
          </a:p>
        </p:txBody>
      </p:sp>
    </p:spTree>
    <p:extLst>
      <p:ext uri="{BB962C8B-B14F-4D97-AF65-F5344CB8AC3E}">
        <p14:creationId xmlns:p14="http://schemas.microsoft.com/office/powerpoint/2010/main" val="28725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66538" y="6343650"/>
            <a:ext cx="520262" cy="365125"/>
          </a:xfrm>
        </p:spPr>
        <p:txBody>
          <a:bodyPr/>
          <a:lstStyle/>
          <a:p>
            <a:fld id="{C9B078BD-0816-C842-BD31-BF8AEBA1948E}" type="slidenum">
              <a:rPr lang="ru-RU" sz="1400" smtClean="0"/>
              <a:pPr/>
              <a:t>8</a:t>
            </a:fld>
            <a:endParaRPr lang="ru-RU" sz="1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86800" y="6343649"/>
            <a:ext cx="352097" cy="365125"/>
          </a:xfrm>
        </p:spPr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1" y="1708822"/>
            <a:ext cx="4879866" cy="457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2095500"/>
            <a:ext cx="21209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4751" y="2755900"/>
            <a:ext cx="2120900" cy="977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62300" y="4292600"/>
            <a:ext cx="508000" cy="711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97200" y="3168650"/>
            <a:ext cx="298451" cy="1123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70300" y="5366422"/>
            <a:ext cx="18796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37000" y="5366422"/>
            <a:ext cx="1765300" cy="3866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38750" y="5486400"/>
            <a:ext cx="596900" cy="152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45638" y="2873710"/>
            <a:ext cx="380562" cy="7584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2919" y="3733800"/>
            <a:ext cx="1441580" cy="1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2" y="3733800"/>
            <a:ext cx="1257299" cy="12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1094" y="1929645"/>
            <a:ext cx="945444" cy="11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12919" y="5237003"/>
            <a:ext cx="1090612" cy="134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32" y="5436354"/>
            <a:ext cx="1441580" cy="10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063585"/>
            <a:ext cx="945444" cy="110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609600" y="427038"/>
            <a:ext cx="82296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/>
              <a:t>Алгоритма консенсуса основанного на Человеко-машинном взаимодействии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587751" y="1117600"/>
            <a:ext cx="1650999" cy="175611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smtClean="0"/>
              <a:t>Hash 1 </a:t>
            </a:r>
            <a:endParaRPr lang="ru-RU" b="1" dirty="0" smtClean="0"/>
          </a:p>
          <a:p>
            <a:pPr lvl="0" algn="ctr"/>
            <a:r>
              <a:rPr lang="en-US" b="1" dirty="0" smtClean="0"/>
              <a:t>Hash 2 </a:t>
            </a:r>
            <a:endParaRPr lang="ru-RU" b="1" dirty="0" smtClean="0"/>
          </a:p>
          <a:p>
            <a:pPr algn="ctr"/>
            <a:r>
              <a:rPr lang="en-US" b="1" dirty="0" smtClean="0"/>
              <a:t>X  Y  </a:t>
            </a:r>
            <a:endParaRPr lang="ru-RU" b="1" dirty="0" smtClean="0"/>
          </a:p>
          <a:p>
            <a:pPr algn="ctr"/>
            <a:r>
              <a:rPr lang="en-US" b="1" dirty="0" smtClean="0"/>
              <a:t>t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43337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/ 24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8BD-0816-C842-BD31-BF8AEBA1948E}" type="slidenum">
              <a:rPr lang="ru-RU" sz="1400" smtClean="0"/>
              <a:pPr/>
              <a:t>9</a:t>
            </a:fld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793879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Times New Roman" pitchFamily="18" charset="0"/>
                <a:cs typeface="Arial" pitchFamily="34" charset="0"/>
              </a:rPr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7866784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http://c-r-y-p-t-o.ru/vliianie-maininga-na-ekologiu/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7866784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4"/>
              </a:rPr>
              <a:t>https://russian.rt.com/science/article/568697-kriptovalyuta-globalnoe-poteplenie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Алгоритма консенсуса основанного на Человеко-машинном взаимодействии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609329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Результаты полученные при использовании алгоритма на одном ПК</a:t>
            </a:r>
            <a:endParaRPr lang="en-US" dirty="0" smtClean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7504" y="1413464"/>
            <a:ext cx="1429891" cy="41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6580" y="1336452"/>
            <a:ext cx="1296144" cy="50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548" y="1803233"/>
            <a:ext cx="7851890" cy="414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60760" y="4114800"/>
            <a:ext cx="7219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03600" y="3289300"/>
            <a:ext cx="3975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03600" y="3924300"/>
            <a:ext cx="3975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251200" y="2667000"/>
            <a:ext cx="3937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5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1717</Words>
  <Application>Microsoft Office PowerPoint</Application>
  <PresentationFormat>Экран (4:3)</PresentationFormat>
  <Paragraphs>331</Paragraphs>
  <Slides>25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Децентрализация</vt:lpstr>
      <vt:lpstr>Алгоритма консенсуса Proof of Work</vt:lpstr>
      <vt:lpstr>Презентация PowerPoint</vt:lpstr>
      <vt:lpstr>Алгоритма консенсуса основанного на Человеко-машинном взаимодействии</vt:lpstr>
      <vt:lpstr>Алгоритма консенсуса основанного на Человеко-машинном взаимодействии</vt:lpstr>
      <vt:lpstr>Алгоритма консенсуса основанного на Человеко-машинном взаимодействии</vt:lpstr>
      <vt:lpstr>Презентация PowerPoint</vt:lpstr>
      <vt:lpstr>Алгоритма консенсуса основанного на Человеко-машинном взаимодействии</vt:lpstr>
      <vt:lpstr>Протокол безопастности</vt:lpstr>
      <vt:lpstr>Презентация PowerPoint</vt:lpstr>
      <vt:lpstr>Протокол безопастности</vt:lpstr>
      <vt:lpstr>Презентация PowerPoint</vt:lpstr>
      <vt:lpstr>Успешные атаки</vt:lpstr>
      <vt:lpstr>Отличительные особенности приватных блокчейн систем</vt:lpstr>
      <vt:lpstr>Примеры приватных блокчейн систем и перспективы развития</vt:lpstr>
      <vt:lpstr>Атака 51 %</vt:lpstr>
      <vt:lpstr>Proof of Work и майнинг</vt:lpstr>
      <vt:lpstr>Хеш-функция и Дерево Меркла  </vt:lpstr>
      <vt:lpstr>Основные составляющие технологии блокчейн</vt:lpstr>
      <vt:lpstr>Дерево Меркла  </vt:lpstr>
      <vt:lpstr>Связные списки</vt:lpstr>
      <vt:lpstr>Связные списки</vt:lpstr>
      <vt:lpstr>Приватный и публичный блокчейн</vt:lpstr>
      <vt:lpstr>Недостатки и проблемы</vt:lpstr>
    </vt:vector>
  </TitlesOfParts>
  <Company>ЮУрГУ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гибридной модели данных в параллельной СУБД для многопроцессорных многоядерных систем</dc:title>
  <dc:creator>Кирилл Бородулин</dc:creator>
  <cp:lastModifiedBy>Andrey Barinov</cp:lastModifiedBy>
  <cp:revision>116</cp:revision>
  <dcterms:created xsi:type="dcterms:W3CDTF">2015-02-03T11:51:02Z</dcterms:created>
  <dcterms:modified xsi:type="dcterms:W3CDTF">2019-11-20T16:52:32Z</dcterms:modified>
</cp:coreProperties>
</file>