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19"/>
  </p:notesMasterIdLst>
  <p:handoutMasterIdLst>
    <p:handoutMasterId r:id="rId20"/>
  </p:handoutMasterIdLst>
  <p:sldIdLst>
    <p:sldId id="257" r:id="rId5"/>
    <p:sldId id="268" r:id="rId6"/>
    <p:sldId id="270" r:id="rId7"/>
    <p:sldId id="271" r:id="rId8"/>
    <p:sldId id="274" r:id="rId9"/>
    <p:sldId id="273" r:id="rId10"/>
    <p:sldId id="285" r:id="rId11"/>
    <p:sldId id="276" r:id="rId12"/>
    <p:sldId id="277" r:id="rId13"/>
    <p:sldId id="278" r:id="rId14"/>
    <p:sldId id="279" r:id="rId15"/>
    <p:sldId id="280" r:id="rId16"/>
    <p:sldId id="283" r:id="rId17"/>
    <p:sldId id="282" r:id="rId18"/>
  </p:sldIdLst>
  <p:sldSz cx="12188825" cy="6858000"/>
  <p:notesSz cx="6858000" cy="9144000"/>
  <p:defaultTextStyle>
    <a:defPPr rtl="0">
      <a:defRPr lang="ru-r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378" y="11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1697" y="1871132"/>
            <a:ext cx="6813894" cy="1515533"/>
          </a:xfrm>
        </p:spPr>
        <p:txBody>
          <a:bodyPr anchor="b">
            <a:noAutofit/>
          </a:bodyPr>
          <a:lstStyle>
            <a:lvl1pPr algn="ctr">
              <a:defRPr sz="5398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1697" y="3657597"/>
            <a:ext cx="6813894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1154" y="5037663"/>
            <a:ext cx="897233" cy="279400"/>
          </a:xfrm>
        </p:spPr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1696" y="5037663"/>
            <a:ext cx="5213277" cy="279400"/>
          </a:xfrm>
        </p:spPr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4568" y="5037663"/>
            <a:ext cx="551023" cy="279400"/>
          </a:xfrm>
        </p:spPr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1698" y="3522131"/>
            <a:ext cx="6813893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861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4815415"/>
            <a:ext cx="9607163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156" y="1041400"/>
            <a:ext cx="10103340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4" y="5382153"/>
            <a:ext cx="9607163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2888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528" y="982132"/>
            <a:ext cx="9590234" cy="2954868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528" y="4343400"/>
            <a:ext cx="9590234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71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370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376" y="3352800"/>
            <a:ext cx="8836900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9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343400"/>
            <a:ext cx="9607163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97507" y="282787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5806" y="4140199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887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5" y="3308581"/>
            <a:ext cx="9607165" cy="1468800"/>
          </a:xfrm>
        </p:spPr>
        <p:txBody>
          <a:bodyPr anchor="b">
            <a:normAutofit/>
          </a:bodyPr>
          <a:lstStyle>
            <a:lvl1pPr algn="l">
              <a:defRPr sz="31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777381"/>
            <a:ext cx="9607165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615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836" y="982132"/>
            <a:ext cx="9293977" cy="2243668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9312"/>
            <a:ext cx="9607165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4529667"/>
            <a:ext cx="9607165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1789" y="8799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97507" y="2599261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43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4" y="982132"/>
            <a:ext cx="9607163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064" y="3630168"/>
            <a:ext cx="9607165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4470400"/>
            <a:ext cx="9607167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5806" y="3429000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8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86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7013" y="982132"/>
            <a:ext cx="1890403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061" y="982132"/>
            <a:ext cx="7431089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1582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948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4544" y="1752606"/>
            <a:ext cx="8156563" cy="1822514"/>
          </a:xfrm>
        </p:spPr>
        <p:txBody>
          <a:bodyPr anchor="b">
            <a:normAutofit/>
          </a:bodyPr>
          <a:lstStyle>
            <a:lvl1pPr algn="ctr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4542" y="3846052"/>
            <a:ext cx="8156565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3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199" y="3710585"/>
            <a:ext cx="816125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14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110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9734" y="2560320"/>
            <a:ext cx="4717075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1518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3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063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9062" y="2658533"/>
            <a:ext cx="4717075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9062" y="3243263"/>
            <a:ext cx="4717075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35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5806" y="2421466"/>
            <a:ext cx="940484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956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474" y="1388534"/>
            <a:ext cx="371748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7257" y="982132"/>
            <a:ext cx="5468042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474" y="3031065"/>
            <a:ext cx="3717487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5805" y="2912533"/>
            <a:ext cx="35135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54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061" y="1883832"/>
            <a:ext cx="6240191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2724" y="1041400"/>
            <a:ext cx="3062549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061" y="3255432"/>
            <a:ext cx="624019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014DD1E-5D91-48A3-AD6D-45FBA980D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93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651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065" y="982133"/>
            <a:ext cx="95986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064" y="2556932"/>
            <a:ext cx="95986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5241" y="5969000"/>
            <a:ext cx="15997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r>
              <a:rPr lang="en-US" smtClean="0"/>
              <a:t>01.08.2016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064" y="5969000"/>
            <a:ext cx="73039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1205" y="5969000"/>
            <a:ext cx="542556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C014DD1E-5D91-48A3-AD6D-45FBA980D1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47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063" rtl="0" eaLnBrk="1" latinLnBrk="0" hangingPunct="1">
        <a:spcBef>
          <a:spcPct val="0"/>
        </a:spcBef>
        <a:buNone/>
        <a:defRPr sz="4399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3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9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79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05980" y="1340768"/>
            <a:ext cx="7992888" cy="2000251"/>
          </a:xfrm>
        </p:spPr>
        <p:txBody>
          <a:bodyPr rtlCol="0">
            <a:noAutofit/>
          </a:bodyPr>
          <a:lstStyle/>
          <a:p>
            <a:r>
              <a:rPr lang="ru-RU" sz="3600" dirty="0"/>
              <a:t>Разработка модели угроз информационной безопасности систем подключенного автомобиля</a:t>
            </a:r>
            <a:endParaRPr lang="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94011" y="3501008"/>
            <a:ext cx="7200801" cy="1752600"/>
          </a:xfrm>
        </p:spPr>
        <p:txBody>
          <a:bodyPr rtlCol="0"/>
          <a:lstStyle/>
          <a:p>
            <a:pPr lvl="0" algn="r" defTabSz="457200">
              <a:buClr>
                <a:srgbClr val="D9B247"/>
              </a:buClr>
            </a:pPr>
            <a:r>
              <a:rPr lang="ru-RU" sz="2100" dirty="0">
                <a:solidFill>
                  <a:prstClr val="black"/>
                </a:solidFill>
              </a:rPr>
              <a:t>Аспирант кафедры «Защита информации»</a:t>
            </a:r>
          </a:p>
          <a:p>
            <a:pPr lvl="0" algn="r" defTabSz="457200">
              <a:buClr>
                <a:srgbClr val="D9B247"/>
              </a:buClr>
            </a:pPr>
            <a:r>
              <a:rPr lang="ru-RU" sz="2100" dirty="0">
                <a:solidFill>
                  <a:prstClr val="black"/>
                </a:solidFill>
              </a:rPr>
              <a:t>Шевяков И.А. </a:t>
            </a: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37" y="548680"/>
            <a:ext cx="10420350" cy="58326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37828" y="507156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LrhwmmSTIX-Regular"/>
              </a:rPr>
              <a:t>Увеличение скорости </a:t>
            </a:r>
            <a:r>
              <a:rPr lang="ru-RU" dirty="0" smtClean="0">
                <a:solidFill>
                  <a:srgbClr val="000000"/>
                </a:solidFill>
                <a:latin typeface="LrhwmmSTIX-Regular"/>
              </a:rPr>
              <a:t>с </a:t>
            </a:r>
            <a:r>
              <a:rPr lang="ru-RU" dirty="0">
                <a:solidFill>
                  <a:srgbClr val="000000"/>
                </a:solidFill>
                <a:latin typeface="LrhwmmSTIX-Regular"/>
              </a:rPr>
              <a:t>использованием уязвимостей </a:t>
            </a:r>
            <a:r>
              <a:rPr lang="en-US" dirty="0" err="1">
                <a:solidFill>
                  <a:srgbClr val="000000"/>
                </a:solidFill>
                <a:latin typeface="LrhwmmSTIX-Regular"/>
              </a:rPr>
              <a:t>bluetooth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200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908" y="836712"/>
            <a:ext cx="9096375" cy="545782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09836" y="692696"/>
            <a:ext cx="37444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rhwmmSTIX-Regular"/>
              </a:rPr>
              <a:t>Увеличение скорости с использованием уязвимостей </a:t>
            </a:r>
            <a:r>
              <a:rPr lang="en-US" dirty="0" smtClean="0">
                <a:solidFill>
                  <a:srgbClr val="000000"/>
                </a:solidFill>
                <a:latin typeface="LrhwmmSTIX-Regular"/>
              </a:rPr>
              <a:t>CAN-</a:t>
            </a:r>
            <a:r>
              <a:rPr lang="ru-RU" dirty="0" smtClean="0">
                <a:solidFill>
                  <a:srgbClr val="000000"/>
                </a:solidFill>
                <a:latin typeface="LrhwmmSTIX-Regular"/>
              </a:rPr>
              <a:t>сети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81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7948" y="476672"/>
            <a:ext cx="9439275" cy="59046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3812" y="470265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rhwmmSTIX-Regular"/>
              </a:rPr>
              <a:t>Утечка персональных данных с использованием уязвимостей </a:t>
            </a:r>
            <a:r>
              <a:rPr lang="en-US" dirty="0" err="1" smtClean="0">
                <a:solidFill>
                  <a:srgbClr val="000000"/>
                </a:solidFill>
                <a:latin typeface="LrhwmmSTIX-Regular"/>
              </a:rPr>
              <a:t>bluetooth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889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20" y="1628800"/>
            <a:ext cx="10648950" cy="43053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290947" y="404664"/>
            <a:ext cx="9598696" cy="1303867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Пример расчёта вероятности реализации угрозы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33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Выявлены критические с точки зрения безопасности движения системы подключенного автомобиля, однако информационные атаки на них могут проводиться через другие системы;</a:t>
            </a:r>
          </a:p>
          <a:p>
            <a:r>
              <a:rPr lang="ru-RU" dirty="0" smtClean="0"/>
              <a:t>Рассмотрен метод построения модели угроз с помощью деревьев атак;</a:t>
            </a:r>
          </a:p>
          <a:p>
            <a:r>
              <a:rPr lang="ru-RU" dirty="0" smtClean="0"/>
              <a:t>Для дальнейших исследований необходимо глубокое и более полное знание методов информационных атак на системы автомобиля.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87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 dirty="0" smtClean="0"/>
              <a:t>Основные задачи</a:t>
            </a:r>
            <a:endParaRPr lang="en-US" dirty="0"/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" dirty="0" smtClean="0"/>
              <a:t>Определить системы подключенного автомобиля, подверженные информационным атакам;</a:t>
            </a:r>
            <a:endParaRPr lang="ru" dirty="0"/>
          </a:p>
          <a:p>
            <a:pPr rtl="0"/>
            <a:r>
              <a:rPr lang="ru" dirty="0" smtClean="0"/>
              <a:t>Выбрать наиболее критичные для безопасности движения системы;</a:t>
            </a:r>
            <a:endParaRPr lang="ru" dirty="0"/>
          </a:p>
          <a:p>
            <a:pPr rtl="0"/>
            <a:r>
              <a:rPr lang="ru" dirty="0" smtClean="0"/>
              <a:t>Составить или выбрать актуальные модели угроз для критических систем;</a:t>
            </a:r>
          </a:p>
          <a:p>
            <a:pPr rtl="0"/>
            <a:r>
              <a:rPr lang="ru" dirty="0" smtClean="0"/>
              <a:t>Определить методы математического моделирования выбранных угроз.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892" y="1556792"/>
            <a:ext cx="9302624" cy="479532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812" y="332656"/>
            <a:ext cx="1035800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9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" dirty="0" smtClean="0"/>
              <a:t>Критические для безопасности движения системы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Powertrain control:</a:t>
            </a:r>
          </a:p>
          <a:p>
            <a:r>
              <a:rPr lang="en-US" dirty="0" smtClean="0"/>
              <a:t>Transmission</a:t>
            </a:r>
          </a:p>
          <a:p>
            <a:r>
              <a:rPr lang="en-US" dirty="0" smtClean="0"/>
              <a:t>Drive</a:t>
            </a:r>
          </a:p>
          <a:p>
            <a:r>
              <a:rPr lang="en-US" dirty="0" smtClean="0"/>
              <a:t>Engine control</a:t>
            </a:r>
          </a:p>
          <a:p>
            <a:r>
              <a:rPr lang="en-US" dirty="0" smtClean="0"/>
              <a:t>Powertrain sensors</a:t>
            </a:r>
          </a:p>
          <a:p>
            <a:pPr marL="0" indent="0">
              <a:buNone/>
            </a:pPr>
            <a:r>
              <a:rPr lang="ru-RU" dirty="0" smtClean="0"/>
              <a:t>Тип шины</a:t>
            </a:r>
            <a:r>
              <a:rPr lang="en-US" dirty="0" smtClean="0"/>
              <a:t>: </a:t>
            </a:r>
            <a:r>
              <a:rPr lang="en-US" dirty="0" smtClean="0"/>
              <a:t>CAN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Chassis and safety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/>
              <a:t>Airbag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/>
              <a:t>Chassis steering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/>
              <a:t>Brake </a:t>
            </a:r>
            <a:r>
              <a:rPr lang="en-US" dirty="0" smtClean="0"/>
              <a:t>control</a:t>
            </a:r>
            <a:endParaRPr lang="en-US" dirty="0"/>
          </a:p>
          <a:p>
            <a:r>
              <a:rPr lang="en-US" dirty="0"/>
              <a:t>Environmental </a:t>
            </a:r>
            <a:r>
              <a:rPr lang="en-US" dirty="0" smtClean="0"/>
              <a:t>sensors</a:t>
            </a:r>
            <a:endParaRPr lang="en-US" dirty="0"/>
          </a:p>
          <a:p>
            <a:r>
              <a:rPr lang="en-US" dirty="0"/>
              <a:t>Chassis sensors</a:t>
            </a:r>
          </a:p>
          <a:p>
            <a:pPr marL="0" indent="0">
              <a:buNone/>
            </a:pPr>
            <a:r>
              <a:rPr lang="ru-RU" dirty="0" smtClean="0"/>
              <a:t>Тип шины: </a:t>
            </a:r>
            <a:r>
              <a:rPr lang="en-US" dirty="0" err="1" smtClean="0"/>
              <a:t>Flexray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0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дерева атак для анализа уязвимостей 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41884" y="2204864"/>
            <a:ext cx="9551877" cy="3670475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295065" y="1988840"/>
            <a:ext cx="964551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68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Расчёт вероятности реализации угрозы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065" y="2852936"/>
            <a:ext cx="9598696" cy="3318936"/>
          </a:xfrm>
        </p:spPr>
        <p:txBody>
          <a:bodyPr/>
          <a:lstStyle/>
          <a:p>
            <a:r>
              <a:rPr lang="ru-RU" dirty="0" smtClean="0"/>
              <a:t>В случае </a:t>
            </a:r>
            <a:r>
              <a:rPr lang="en-US" dirty="0" smtClean="0"/>
              <a:t>AND: </a:t>
            </a:r>
            <a:r>
              <a:rPr lang="en-US" dirty="0"/>
              <a:t>(V1 × </a:t>
            </a:r>
            <a:r>
              <a:rPr lang="ru-RU" dirty="0" smtClean="0"/>
              <a:t>вероятность успеха</a:t>
            </a:r>
            <a:r>
              <a:rPr lang="en-US" dirty="0" smtClean="0"/>
              <a:t>(1</a:t>
            </a:r>
            <a:r>
              <a:rPr lang="en-US" dirty="0"/>
              <a:t>∕2)) + V2</a:t>
            </a:r>
            <a:r>
              <a:rPr lang="en-US" dirty="0" smtClean="0"/>
              <a:t>,</a:t>
            </a:r>
            <a:endParaRPr lang="ru-RU" dirty="0"/>
          </a:p>
          <a:p>
            <a:r>
              <a:rPr lang="ru-RU" dirty="0" smtClean="0"/>
              <a:t>В случае </a:t>
            </a:r>
            <a:r>
              <a:rPr lang="en-US" dirty="0" smtClean="0"/>
              <a:t>OR: </a:t>
            </a:r>
            <a:r>
              <a:rPr lang="en-US" dirty="0"/>
              <a:t>((V1 × </a:t>
            </a:r>
            <a:r>
              <a:rPr lang="ru-RU" dirty="0"/>
              <a:t>вероятность успеха</a:t>
            </a:r>
            <a:r>
              <a:rPr lang="en-US" dirty="0" smtClean="0"/>
              <a:t>(1</a:t>
            </a:r>
            <a:r>
              <a:rPr lang="en-US" dirty="0"/>
              <a:t>∕2))</a:t>
            </a:r>
            <a:br>
              <a:rPr lang="en-US" dirty="0"/>
            </a:br>
            <a:r>
              <a:rPr lang="en-US" dirty="0"/>
              <a:t>×V2)∕((V1 × </a:t>
            </a:r>
            <a:r>
              <a:rPr lang="ru-RU" dirty="0"/>
              <a:t>вероятность успеха</a:t>
            </a:r>
            <a:r>
              <a:rPr lang="en-US" dirty="0" smtClean="0"/>
              <a:t>(1</a:t>
            </a:r>
            <a:r>
              <a:rPr lang="en-US" dirty="0"/>
              <a:t>∕2)) + V2).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714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41884" y="2636912"/>
            <a:ext cx="9598696" cy="1303867"/>
          </a:xfrm>
          <a:prstGeom prst="rect">
            <a:avLst/>
          </a:prstGeom>
        </p:spPr>
        <p:txBody>
          <a:bodyPr/>
          <a:lstStyle>
            <a:lvl1pPr algn="ctr" defTabSz="457063" rtl="0" eaLnBrk="1" latinLnBrk="0" hangingPunct="1">
              <a:spcBef>
                <a:spcPct val="0"/>
              </a:spcBef>
              <a:buNone/>
              <a:defRPr sz="4399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Пример дерева угроз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63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96" y="836712"/>
            <a:ext cx="11089232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828" y="519315"/>
            <a:ext cx="10205590" cy="586201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5860" y="692696"/>
            <a:ext cx="609282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LrhwmmSTIX-Regular"/>
              </a:rPr>
              <a:t>Увеличение скорости с использованием уязвимостей обновлений ПО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1231</TotalTime>
  <Words>213</Words>
  <Application>Microsoft Office PowerPoint</Application>
  <PresentationFormat>Произвольный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Garamond</vt:lpstr>
      <vt:lpstr>LrhwmmSTIX-Regular</vt:lpstr>
      <vt:lpstr>Натуральные материалы</vt:lpstr>
      <vt:lpstr>Разработка модели угроз информационной безопасности систем подключенного автомобиля</vt:lpstr>
      <vt:lpstr>Основные задачи</vt:lpstr>
      <vt:lpstr>Презентация PowerPoint</vt:lpstr>
      <vt:lpstr>Критические для безопасности движения системы</vt:lpstr>
      <vt:lpstr>Моделирование дерева атак для анализа уязвимостей  </vt:lpstr>
      <vt:lpstr>Расчёт вероятности реализации угрозы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Разработка модели угроз информационной безопасности систем подключенного автомобиля</dc:title>
  <dc:creator>Regnlager Regnlager</dc:creator>
  <cp:lastModifiedBy>Regnlager Regnlager</cp:lastModifiedBy>
  <cp:revision>22</cp:revision>
  <dcterms:created xsi:type="dcterms:W3CDTF">2019-06-05T12:10:31Z</dcterms:created>
  <dcterms:modified xsi:type="dcterms:W3CDTF">2019-06-06T12:02:55Z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