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4" r:id="rId9"/>
    <p:sldId id="270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B29C48-F920-4E9A-B0FB-9043E91D07F8}" v="3" dt="2019-04-18T10:05:52.2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9660" y="561647"/>
            <a:ext cx="9144000" cy="3293372"/>
          </a:xfrm>
        </p:spPr>
        <p:txBody>
          <a:bodyPr>
            <a:normAutofit fontScale="90000"/>
          </a:bodyPr>
          <a:lstStyle/>
          <a:p>
            <a:r>
              <a:rPr lang="ru-RU" dirty="0">
                <a:cs typeface="Calibri Light"/>
              </a:rPr>
              <a:t>Обеспечение корректности работы методов машинного обучения при наличии внешних угроз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0" y="4392793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ru-RU" dirty="0" err="1">
                <a:cs typeface="Calibri"/>
              </a:rPr>
              <a:t>Алабугин</a:t>
            </a:r>
            <a:r>
              <a:rPr lang="ru-RU" dirty="0">
                <a:cs typeface="Calibri"/>
              </a:rPr>
              <a:t> С.К., аспирант кафедры </a:t>
            </a:r>
            <a:endParaRPr lang="ru-RU" dirty="0"/>
          </a:p>
          <a:p>
            <a:pPr algn="r"/>
            <a:r>
              <a:rPr lang="ru-RU" dirty="0">
                <a:cs typeface="Calibri"/>
              </a:rPr>
              <a:t>"Защита информации"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B128C-AB5E-46CB-B726-35F86E406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Защита от Evasion-атак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6B3C2C-1691-4834-9B84-E3D5B9541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>
                <a:cs typeface="Calibri"/>
              </a:rPr>
              <a:t>Использование нескольких альтернативных моделей (например, multiple classifier systems)</a:t>
            </a:r>
            <a:endParaRPr lang="en-US">
              <a:cs typeface="Calibri"/>
            </a:endParaRPr>
          </a:p>
          <a:p>
            <a:r>
              <a:rPr lang="ru-RU">
                <a:cs typeface="Calibri"/>
              </a:rPr>
              <a:t>Чем лучше работает модель в принципе, тем менее она подвержена evasion-атакам</a:t>
            </a:r>
          </a:p>
          <a:p>
            <a:r>
              <a:rPr lang="ru-RU" b="1">
                <a:cs typeface="Calibri"/>
              </a:rPr>
              <a:t>Adversarial training</a:t>
            </a:r>
            <a:endParaRPr lang="ru-RU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3938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37503-CFA7-452A-A625-2DCA8196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Пример Evasion атаки </a:t>
            </a:r>
          </a:p>
        </p:txBody>
      </p:sp>
      <p:pic>
        <p:nvPicPr>
          <p:cNvPr id="8" name="Рисунок 8" descr="Изображение выглядит как животное, млекопитающее, смотрит, прима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53A4FF2E-7BC6-4D77-AEBF-5F771ABFD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5" y="1687513"/>
            <a:ext cx="3481402" cy="2821040"/>
          </a:xfrm>
          <a:prstGeom prst="rect">
            <a:avLst/>
          </a:prstGeom>
        </p:spPr>
      </p:pic>
      <p:pic>
        <p:nvPicPr>
          <p:cNvPr id="10" name="Рисунок 10" descr="Изображение выглядит как животное, кот, млекопитающее, сиди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2FB9D09E-EB4F-4377-B9D7-8FF79CEB7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5700" y="1687513"/>
            <a:ext cx="8445360" cy="33909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884605F-AB34-4881-8DC4-236DAC60A65F}"/>
              </a:ext>
            </a:extLst>
          </p:cNvPr>
          <p:cNvSpPr txBox="1"/>
          <p:nvPr/>
        </p:nvSpPr>
        <p:spPr>
          <a:xfrm>
            <a:off x="168275" y="5237163"/>
            <a:ext cx="11779068" cy="52322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>
                <a:latin typeface="Calibri"/>
                <a:cs typeface="Calibri Light"/>
              </a:rPr>
              <a:t>Зашумление изображения приводит к неправильному распознаванию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F70CC-C732-4FA6-979B-99CC54C665DC}"/>
              </a:ext>
            </a:extLst>
          </p:cNvPr>
          <p:cNvSpPr txBox="1"/>
          <p:nvPr/>
        </p:nvSpPr>
        <p:spPr>
          <a:xfrm>
            <a:off x="914400" y="5874589"/>
            <a:ext cx="1049259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/>
              <a:t>Goodfellow I. J., Shlens J., Szegedy C. </a:t>
            </a:r>
            <a:r>
              <a:rPr lang="ru-RU" i="1"/>
              <a:t>Explaining and harnessing adversarial examples</a:t>
            </a:r>
            <a:r>
              <a:rPr lang="ru-RU"/>
              <a:t> (2014)</a:t>
            </a:r>
          </a:p>
        </p:txBody>
      </p:sp>
    </p:spTree>
    <p:extLst>
      <p:ext uri="{BB962C8B-B14F-4D97-AF65-F5344CB8AC3E}">
        <p14:creationId xmlns:p14="http://schemas.microsoft.com/office/powerpoint/2010/main" val="103516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2C175-191B-47F2-9592-98F9C8D66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752" y="3594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Пример Evasion атаки</a:t>
            </a:r>
            <a:endParaRPr lang="ru-RU"/>
          </a:p>
        </p:txBody>
      </p:sp>
      <p:pic>
        <p:nvPicPr>
          <p:cNvPr id="4" name="Рисунок 4" descr="Изображение выглядит как остановка, знак, внешний, здани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CA4F1236-6005-419B-8103-3592D0DA4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2500" y="1687513"/>
            <a:ext cx="7237908" cy="36882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A46CC5-C514-4AB6-92C8-148783ACCE38}"/>
              </a:ext>
            </a:extLst>
          </p:cNvPr>
          <p:cNvSpPr txBox="1"/>
          <p:nvPr/>
        </p:nvSpPr>
        <p:spPr>
          <a:xfrm>
            <a:off x="8686800" y="1943100"/>
            <a:ext cx="2743200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/>
              <a:t>На знак дорожного движения наклеены стикеры</a:t>
            </a:r>
            <a:r>
              <a:rPr lang="ru-RU" sz="2400" dirty="0">
                <a:cs typeface="Calibri"/>
              </a:rPr>
              <a:t>. Система в данном случае считает, что на знаке написано "</a:t>
            </a:r>
            <a:r>
              <a:rPr lang="ru-RU" sz="2400" i="1" dirty="0">
                <a:solidFill>
                  <a:srgbClr val="000000"/>
                </a:solidFill>
                <a:cs typeface="Calibri"/>
              </a:rPr>
              <a:t>Ограничение скорости 45 миль</a:t>
            </a:r>
            <a:r>
              <a:rPr lang="ru-RU" sz="2400" dirty="0">
                <a:solidFill>
                  <a:srgbClr val="000000"/>
                </a:solidFill>
                <a:cs typeface="Calibri"/>
              </a:rPr>
              <a:t>"</a:t>
            </a:r>
          </a:p>
          <a:p>
            <a:pPr algn="ctr"/>
            <a:endParaRPr lang="ru-RU" sz="2400" dirty="0">
              <a:cs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9E8F49-F5E7-48CB-9AE3-6082A4E3217A}"/>
              </a:ext>
            </a:extLst>
          </p:cNvPr>
          <p:cNvSpPr txBox="1"/>
          <p:nvPr/>
        </p:nvSpPr>
        <p:spPr>
          <a:xfrm>
            <a:off x="1638300" y="5610225"/>
            <a:ext cx="9677777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/>
              <a:t>Ivan Evtimov, Kevin Eykholt, Earlence Fernandes, Tadayoshi Kohno, Bo Li, Atul Prakash, Amir Rahmati, Dawn Song </a:t>
            </a:r>
            <a:r>
              <a:rPr lang="ru-RU" i="1"/>
              <a:t>Robust </a:t>
            </a:r>
            <a:r>
              <a:rPr lang="ru-RU" i="1" err="1"/>
              <a:t>Physical-World</a:t>
            </a:r>
            <a:r>
              <a:rPr lang="ru-RU" i="1" dirty="0"/>
              <a:t> </a:t>
            </a:r>
            <a:r>
              <a:rPr lang="ru-RU" i="1" err="1"/>
              <a:t>Attacks</a:t>
            </a:r>
            <a:r>
              <a:rPr lang="ru-RU" i="1" dirty="0"/>
              <a:t> </a:t>
            </a:r>
            <a:r>
              <a:rPr lang="ru-RU" i="1" err="1"/>
              <a:t>on</a:t>
            </a:r>
            <a:r>
              <a:rPr lang="ru-RU" i="1" dirty="0"/>
              <a:t> </a:t>
            </a:r>
            <a:r>
              <a:rPr lang="ru-RU" i="1" err="1"/>
              <a:t>Deep</a:t>
            </a:r>
            <a:r>
              <a:rPr lang="ru-RU" i="1" dirty="0"/>
              <a:t> </a:t>
            </a:r>
            <a:r>
              <a:rPr lang="ru-RU" i="1" err="1"/>
              <a:t>Learning</a:t>
            </a:r>
            <a:r>
              <a:rPr lang="ru-RU" i="1" dirty="0"/>
              <a:t> </a:t>
            </a:r>
            <a:r>
              <a:rPr lang="ru-RU" i="1"/>
              <a:t>Models (2018)</a:t>
            </a:r>
            <a:endParaRPr lang="ru-RU" i="1" dirty="0">
              <a:cs typeface="Calibri"/>
            </a:endParaRPr>
          </a:p>
          <a:p>
            <a:endParaRPr lang="ru-RU" i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4074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BF4C7-F659-4563-BA41-1D5363E2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alibri Light"/>
              </a:rPr>
              <a:t>Выводы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AD1C0C-1E72-4A6F-8241-3B80C9BB9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cs typeface="Calibri"/>
              </a:rPr>
              <a:t>В настоящее время проблема не слишком актуальна для практики применения машинного обучения</a:t>
            </a:r>
          </a:p>
          <a:p>
            <a:r>
              <a:rPr lang="ru-RU" dirty="0">
                <a:cs typeface="Calibri"/>
              </a:rPr>
              <a:t>Но с </a:t>
            </a:r>
            <a:r>
              <a:rPr lang="ru-RU" b="1" dirty="0">
                <a:cs typeface="Calibri"/>
              </a:rPr>
              <a:t>повсеместным </a:t>
            </a:r>
            <a:r>
              <a:rPr lang="ru-RU" dirty="0">
                <a:cs typeface="Calibri"/>
              </a:rPr>
              <a:t>распространением машинного обучения она неизбежно таковой станет</a:t>
            </a:r>
          </a:p>
          <a:p>
            <a:pPr marL="0" indent="0">
              <a:buNone/>
            </a:pP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144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CBF50-C953-488C-B47C-72FFCE0E2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Проблема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ABAC00-DE9F-40C4-BDAF-7CD0AD4AA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6795"/>
            <a:ext cx="10515600" cy="514209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lvl="1">
              <a:buFont typeface="Wingdings" panose="020B0604020202020204" pitchFamily="34" charset="0"/>
              <a:buChar char="Ø"/>
            </a:pPr>
            <a:r>
              <a:rPr lang="ru-RU" sz="2800">
                <a:cs typeface="Calibri"/>
              </a:rPr>
              <a:t>В самом широком смысле, применение методов машинного обучения сводится к построению по имеющимся данным некоторой модели</a:t>
            </a:r>
            <a:endParaRPr lang="ru-RU">
              <a:cs typeface="Calibri" panose="020F0502020204030204"/>
            </a:endParaRPr>
          </a:p>
          <a:p>
            <a:pPr marL="457200" lvl="1" indent="0">
              <a:buNone/>
            </a:pPr>
            <a:endParaRPr lang="ru-RU" sz="2800" dirty="0">
              <a:cs typeface="Calibri"/>
            </a:endParaRPr>
          </a:p>
          <a:p>
            <a:pPr lvl="1">
              <a:buFont typeface="Wingdings" panose="020B0604020202020204" pitchFamily="34" charset="0"/>
              <a:buChar char="Ø"/>
            </a:pPr>
            <a:r>
              <a:rPr lang="ru-RU" sz="2800">
                <a:cs typeface="Calibri"/>
              </a:rPr>
              <a:t>Полученная модель, очевидно, не совершенна (по различным причинам), следовательно, найдутся примеры, на которых она будет работать не правильно</a:t>
            </a:r>
          </a:p>
          <a:p>
            <a:pPr marL="457200" lvl="1" indent="0">
              <a:buNone/>
            </a:pPr>
            <a:endParaRPr lang="ru-RU" sz="2800" dirty="0">
              <a:cs typeface="Calibri"/>
            </a:endParaRPr>
          </a:p>
          <a:p>
            <a:pPr lvl="1">
              <a:buFont typeface="Wingdings" panose="020B0604020202020204" pitchFamily="34" charset="0"/>
              <a:buChar char="Ø"/>
            </a:pPr>
            <a:r>
              <a:rPr lang="ru-RU" sz="2800">
                <a:cs typeface="Calibri"/>
              </a:rPr>
              <a:t>Злоумышленник может использовать недостатки модели, чтобы добиться её неправильного функционирования</a:t>
            </a:r>
          </a:p>
          <a:p>
            <a:pPr lvl="1">
              <a:buFont typeface="Wingdings" panose="020B0604020202020204" pitchFamily="34" charset="0"/>
              <a:buChar char="Ø"/>
            </a:pPr>
            <a:endParaRPr lang="ru-RU" sz="2800" dirty="0">
              <a:cs typeface="Calibri"/>
            </a:endParaRPr>
          </a:p>
          <a:p>
            <a:pPr lvl="1">
              <a:buFont typeface="Wingdings" panose="020B0604020202020204" pitchFamily="34" charset="0"/>
              <a:buChar char="Ø"/>
            </a:pPr>
            <a:r>
              <a:rPr lang="ru-RU" sz="2800">
                <a:cs typeface="Calibri"/>
              </a:rPr>
              <a:t>Последствия успешной атаки зависят от того, где применяется взломанный метод машинного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02843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AF61C-FA57-4C95-AA03-9E3FCE53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2168996" cy="1325563"/>
          </a:xfrm>
        </p:spPr>
        <p:txBody>
          <a:bodyPr/>
          <a:lstStyle/>
          <a:p>
            <a:r>
              <a:rPr lang="ru-RU" dirty="0">
                <a:cs typeface="Calibri Light"/>
              </a:rPr>
              <a:t>Классификация атак в </a:t>
            </a:r>
            <a:r>
              <a:rPr lang="en"/>
              <a:t>Adversarial Machine Learning</a:t>
            </a:r>
            <a:endParaRPr lang="ru-RU" dirty="0"/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067B4FA1-7288-49C0-86F5-96B4B3920A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886326"/>
              </p:ext>
            </p:extLst>
          </p:nvPr>
        </p:nvGraphicFramePr>
        <p:xfrm>
          <a:off x="129396" y="1035169"/>
          <a:ext cx="11937962" cy="51067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4799">
                  <a:extLst>
                    <a:ext uri="{9D8B030D-6E8A-4147-A177-3AD203B41FA5}">
                      <a16:colId xmlns:a16="http://schemas.microsoft.com/office/drawing/2014/main" val="697041276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988097828"/>
                    </a:ext>
                  </a:extLst>
                </a:gridCol>
                <a:gridCol w="8000964">
                  <a:extLst>
                    <a:ext uri="{9D8B030D-6E8A-4147-A177-3AD203B41FA5}">
                      <a16:colId xmlns:a16="http://schemas.microsoft.com/office/drawing/2014/main" val="3313212579"/>
                    </a:ext>
                  </a:extLst>
                </a:gridCol>
              </a:tblGrid>
              <a:tr h="819000">
                <a:tc rowSpan="2" gridSpan="2">
                  <a:txBody>
                    <a:bodyPr/>
                    <a:lstStyle/>
                    <a:p>
                      <a:r>
                        <a:rPr lang="ru-RU" sz="2400"/>
                        <a:t>Время проведения атаки 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800" b="1" i="0" u="none" strike="noStrike" noProof="0" dirty="0">
                          <a:latin typeface="Calibri"/>
                        </a:rPr>
                        <a:t>Poisoning (Causative) Attack. 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Атака проводится во время обучения. Злоумышленник пытается негативно повлиять на саму модель.</a:t>
                      </a:r>
                      <a:r>
                        <a:rPr lang="ru-RU" sz="1800" b="1" i="0" u="none" strike="noStrike" noProof="0" dirty="0">
                          <a:latin typeface="Calibri"/>
                        </a:rPr>
                        <a:t> 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353485"/>
                  </a:ext>
                </a:extLst>
              </a:tr>
              <a:tr h="115623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800" b="1" i="0" u="none" strike="noStrike" noProof="0" dirty="0">
                          <a:latin typeface="Calibri"/>
                        </a:rPr>
                        <a:t>Evasion (Exploratory) Attack</a:t>
                      </a:r>
                      <a:r>
                        <a:rPr lang="ru-RU" sz="1800" b="0" i="0" u="none" strike="noStrike" noProof="0" dirty="0">
                          <a:latin typeface="Calibri"/>
                        </a:rPr>
                        <a:t>. Атака проводится во время 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тестирования/функционирования модели и использует ошибки, которые есть в модели.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64914"/>
                  </a:ext>
                </a:extLst>
              </a:tr>
              <a:tr h="1059883">
                <a:tc row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2400"/>
                        <a:t>Аспект ИБ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/>
                        <a:t>Конфиденциальность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800" b="1" i="0" u="none" strike="noStrike" noProof="0">
                          <a:latin typeface="Calibri"/>
                        </a:rPr>
                        <a:t>Model Extraction Attack. </a:t>
                      </a:r>
                      <a:r>
                        <a:rPr lang="ru-RU" b="0"/>
                        <a:t>Извлечение параметров модели</a:t>
                      </a:r>
                    </a:p>
                    <a:p>
                      <a:pPr lvl="0">
                        <a:buNone/>
                      </a:pPr>
                      <a:r>
                        <a:rPr lang="ru-RU" sz="1800" b="1" i="0" u="none" strike="noStrike" noProof="0" dirty="0">
                          <a:latin typeface="Calibri"/>
                        </a:rPr>
                        <a:t>Model Inversion Attack. </a:t>
                      </a:r>
                      <a:r>
                        <a:rPr lang="ru-RU" b="0" dirty="0"/>
                        <a:t>Извлечение конфиденциальной информации, </a:t>
                      </a:r>
                      <a:r>
                        <a:rPr lang="ru-RU" b="0"/>
                        <a:t>использующейся для обучения модели.</a:t>
                      </a:r>
                      <a:endParaRPr lang="ru-RU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2064316"/>
                  </a:ext>
                </a:extLst>
              </a:tr>
              <a:tr h="4095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/>
                        <a:t>Целостность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Модель неверно определяет зловредные примеры (например, спам)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639470"/>
                  </a:ext>
                </a:extLst>
              </a:tr>
              <a:tr h="72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/>
                        <a:t>Доступность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/>
                        <a:t>Модель неправильно классифицирует нормаьные примеры (обычные письма отправляются в спам)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288997"/>
                  </a:ext>
                </a:extLst>
              </a:tr>
              <a:tr h="433588">
                <a:tc rowSpan="2"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2400" b="0" i="0" u="none" strike="noStrike" noProof="0">
                          <a:latin typeface="Calibri"/>
                        </a:rPr>
                        <a:t>Направленность атаки</a:t>
                      </a:r>
                      <a:endParaRPr lang="en-US" sz="2400" b="0" i="0" u="none" strike="noStrike" noProof="0">
                        <a:latin typeface="Calibri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800" b="1" i="0" u="none" strike="noStrike" noProof="0">
                          <a:latin typeface="Calibri"/>
                        </a:rPr>
                        <a:t>Targeted Attack. 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Атака направлена на конкретную модель</a:t>
                      </a:r>
                      <a:r>
                        <a:rPr lang="ru-RU" sz="1800" b="1" i="0" u="none" strike="noStrike" noProof="0">
                          <a:latin typeface="Calibri"/>
                        </a:rPr>
                        <a:t> </a:t>
                      </a:r>
                      <a:endParaRPr lang="en-US" sz="1800" b="0" i="0" u="none" strike="noStrike" noProof="0">
                        <a:latin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21556"/>
                  </a:ext>
                </a:extLst>
              </a:tr>
              <a:tr h="50585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ru-RU" sz="1800" b="1" i="0" u="none" strike="noStrike" noProof="0">
                          <a:latin typeface="Calibri"/>
                        </a:rPr>
                        <a:t>Indiscriminate attack. </a:t>
                      </a:r>
                      <a:r>
                        <a:rPr lang="ru-RU" sz="1800" b="0" i="0" u="none" strike="noStrike" noProof="0">
                          <a:latin typeface="Calibri"/>
                        </a:rPr>
                        <a:t>Атака не имеет четкой направленности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30152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CC0B60D-FF4B-4E96-BC2D-AC5DE8E2ABB6}"/>
              </a:ext>
            </a:extLst>
          </p:cNvPr>
          <p:cNvSpPr txBox="1"/>
          <p:nvPr/>
        </p:nvSpPr>
        <p:spPr>
          <a:xfrm>
            <a:off x="785004" y="6248400"/>
            <a:ext cx="1033444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Barreno M. et al. </a:t>
            </a:r>
            <a:r>
              <a:rPr lang="ru-RU" i="1"/>
              <a:t>The security of machine learning (</a:t>
            </a:r>
            <a:r>
              <a:rPr lang="ru-RU"/>
              <a:t>2010); </a:t>
            </a:r>
          </a:p>
          <a:p>
            <a:r>
              <a:rPr lang="ru-RU"/>
              <a:t>Chakraborty A. et al.</a:t>
            </a:r>
            <a:r>
              <a:rPr lang="ru-RU" i="1" dirty="0"/>
              <a:t> Adversarial Attacks and </a:t>
            </a:r>
            <a:r>
              <a:rPr lang="ru-RU" i="1"/>
              <a:t>Defences: A Survey</a:t>
            </a:r>
            <a:r>
              <a:rPr lang="ru-RU"/>
              <a:t> (2018)</a:t>
            </a:r>
          </a:p>
        </p:txBody>
      </p:sp>
    </p:spTree>
    <p:extLst>
      <p:ext uri="{BB962C8B-B14F-4D97-AF65-F5344CB8AC3E}">
        <p14:creationId xmlns:p14="http://schemas.microsoft.com/office/powerpoint/2010/main" val="276055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47FE98-9221-4F5F-AFFE-A2C765F60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Poisoning атаки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1D9D58-E80C-4909-B5ED-6E87064FF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>
                <a:cs typeface="Calibri"/>
              </a:rPr>
              <a:t>Злоумышленник имеет доступ к данным, на которых обучается модель. Более вероятно, что подобное происходит если модель обучается на новых данных (как IDS, или спам-фильтр)</a:t>
            </a:r>
          </a:p>
          <a:p>
            <a:r>
              <a:rPr lang="ru-RU">
                <a:cs typeface="Calibri"/>
              </a:rPr>
              <a:t>Злоумышленник  добавляет в данные (</a:t>
            </a:r>
            <a:r>
              <a:rPr lang="ru-RU" i="1">
                <a:cs typeface="Calibri"/>
              </a:rPr>
              <a:t>отравляет их</a:t>
            </a:r>
            <a:r>
              <a:rPr lang="ru-RU">
                <a:cs typeface="Calibri"/>
              </a:rPr>
              <a:t>) свои примеры, которые компроментируют прцесс обучения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5B1C36-80E5-4DBF-A4F6-4EA2050EC1BA}"/>
              </a:ext>
            </a:extLst>
          </p:cNvPr>
          <p:cNvSpPr txBox="1"/>
          <p:nvPr/>
        </p:nvSpPr>
        <p:spPr>
          <a:xfrm>
            <a:off x="1072551" y="4595004"/>
            <a:ext cx="92992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Biggio B., Nelson B., Laskov P. </a:t>
            </a:r>
            <a:r>
              <a:rPr lang="ru-RU" i="1" dirty="0"/>
              <a:t>Poisoning attacks against support vector machines</a:t>
            </a:r>
            <a:r>
              <a:rPr lang="ru-RU"/>
              <a:t> (2012)</a:t>
            </a:r>
          </a:p>
          <a:p>
            <a:r>
              <a:rPr lang="ru-RU">
                <a:cs typeface="Calibri"/>
              </a:rPr>
              <a:t>Alfeld S., Zhu X., Barford P. </a:t>
            </a:r>
            <a:r>
              <a:rPr lang="ru-RU" i="1">
                <a:cs typeface="Calibri"/>
              </a:rPr>
              <a:t>Data poisoning attacks against autoregressive models</a:t>
            </a:r>
            <a:r>
              <a:rPr lang="ru-RU">
                <a:cs typeface="Calibri"/>
              </a:rPr>
              <a:t> (2016)</a:t>
            </a:r>
            <a:endParaRPr lang="ru-RU"/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28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07EF2038-5F96-4C34-BF49-EB97DAF9D6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54" t="4592" r="3534" b="11735"/>
          <a:stretch/>
        </p:blipFill>
        <p:spPr>
          <a:xfrm>
            <a:off x="6796497" y="183392"/>
            <a:ext cx="4791049" cy="3046424"/>
          </a:xfrm>
          <a:prstGeom prst="rect">
            <a:avLst/>
          </a:prstGeom>
        </p:spPr>
      </p:pic>
      <p:cxnSp>
        <p:nvCxnSpPr>
          <p:cNvPr id="24" name="Straight Connector 26">
            <a:extLst>
              <a:ext uri="{FF2B5EF4-FFF2-40B4-BE49-F238E27FC236}">
                <a16:creationId xmlns:a16="http://schemas.microsoft.com/office/drawing/2014/main" id="{91B6081D-D3E8-4209-B85B-EB1C655A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1214" y="1111170"/>
            <a:ext cx="11040" cy="4645103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11" descr="Изображение выглядит как снимок экрана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B2EC7DBF-D622-4D2A-9029-134783FFCBC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15" t="2319" r="850" b="8642"/>
          <a:stretch/>
        </p:blipFill>
        <p:spPr>
          <a:xfrm>
            <a:off x="6804664" y="3571220"/>
            <a:ext cx="4824551" cy="3168630"/>
          </a:xfrm>
          <a:prstGeom prst="rect">
            <a:avLst/>
          </a:prstGeom>
        </p:spPr>
      </p:pic>
      <p:cxnSp>
        <p:nvCxnSpPr>
          <p:cNvPr id="26" name="Straight Connector 28">
            <a:extLst>
              <a:ext uri="{FF2B5EF4-FFF2-40B4-BE49-F238E27FC236}">
                <a16:creationId xmlns:a16="http://schemas.microsoft.com/office/drawing/2014/main" id="{28CA55E4-1295-45C8-BA05-5A9E705B7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3027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C5794E-A9A1-4A23-AF68-C79A7822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10334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4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92058B37-BEFB-4E5E-84CE-87DD792DD4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/>
          <a:srcRect l="6548" t="2146" r="2381" b="10300"/>
          <a:stretch/>
        </p:blipFill>
        <p:spPr>
          <a:xfrm>
            <a:off x="882354" y="105732"/>
            <a:ext cx="4700507" cy="3120955"/>
          </a:xfrm>
          <a:prstGeom prst="rect">
            <a:avLst/>
          </a:prstGeom>
        </p:spPr>
      </p:pic>
      <p:pic>
        <p:nvPicPr>
          <p:cNvPr id="8" name="Рисунок 8" descr="Изображение выглядит как снимок экра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F46B824A-DEEF-48F0-A81E-A1AFE8E1F72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655" t="5128" r="3869" b="9919"/>
          <a:stretch/>
        </p:blipFill>
        <p:spPr>
          <a:xfrm>
            <a:off x="947191" y="3628184"/>
            <a:ext cx="4645908" cy="301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7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D54A7E-0A0E-43BD-B800-09B4456A5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Способы защиты от атаки типа Poisoning</a:t>
            </a:r>
          </a:p>
          <a:p>
            <a:endParaRPr lang="ru-RU" dirty="0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5362C3-EF51-4B79-9BE0-996D9DF65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45" y="133679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3200">
                <a:cs typeface="Calibri"/>
              </a:rPr>
              <a:t>Детектирование атаки при помощи </a:t>
            </a:r>
            <a:r>
              <a:rPr lang="ru-RU" sz="3200" i="1">
                <a:cs typeface="Calibri"/>
              </a:rPr>
              <a:t>контрольного набора данных </a:t>
            </a:r>
            <a:r>
              <a:rPr lang="ru-RU" sz="3200">
                <a:cs typeface="Calibri"/>
              </a:rPr>
              <a:t>(Reject On Negative Impact (RONI) defense)</a:t>
            </a:r>
          </a:p>
          <a:p>
            <a:r>
              <a:rPr lang="ru-RU" sz="3200">
                <a:cs typeface="Calibri"/>
              </a:rPr>
              <a:t>Применение различных методов для обнаружения выбросов\фильтрации</a:t>
            </a:r>
          </a:p>
          <a:p>
            <a:r>
              <a:rPr lang="ru-RU" sz="3200">
                <a:cs typeface="Calibri"/>
              </a:rPr>
              <a:t>Использование рандомизации для получения несколько разного решающего правила при каждой итерации обучения</a:t>
            </a:r>
            <a:endParaRPr lang="en-US" sz="3200">
              <a:cs typeface="Calibri"/>
            </a:endParaRPr>
          </a:p>
          <a:p>
            <a:endParaRPr lang="ru-RU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FE4859-BA67-46A8-B006-B512D7DEB262}"/>
              </a:ext>
            </a:extLst>
          </p:cNvPr>
          <p:cNvSpPr txBox="1"/>
          <p:nvPr/>
        </p:nvSpPr>
        <p:spPr>
          <a:xfrm>
            <a:off x="1173193" y="4925683"/>
            <a:ext cx="951493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/>
              <a:t>Steinhardt J., Koh P. W. W., Liang P. S. </a:t>
            </a:r>
            <a:r>
              <a:rPr lang="ru-RU" sz="2000" i="1"/>
              <a:t>Certified defenses for data poisoning attacks</a:t>
            </a:r>
            <a:r>
              <a:rPr lang="ru-RU" sz="2000"/>
              <a:t> (2017)</a:t>
            </a:r>
            <a:endParaRPr lang="ru-RU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446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E964D-D517-4B35-82FB-1875AAC4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Evasion атаки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94E715-B93D-49C9-8509-F867DAE3C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45" y="1336795"/>
            <a:ext cx="10515600" cy="111643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ru-RU">
                <a:cs typeface="Calibri"/>
              </a:rPr>
              <a:t>Суть Evasion-атак заключается в нахождении "слепых пятен" модели, т. е. таких примеров, на которых модель работает неправильно. Как правило, это делается методом проб и ошибок.</a:t>
            </a:r>
            <a:endParaRPr lang="en-US">
              <a:cs typeface="Calibri"/>
            </a:endParaRPr>
          </a:p>
          <a:p>
            <a:endParaRPr lang="ru-RU" dirty="0">
              <a:cs typeface="Calibri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D0C7BD4-9CA3-4EF3-B2BA-843622BABC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751403"/>
              </p:ext>
            </p:extLst>
          </p:nvPr>
        </p:nvGraphicFramePr>
        <p:xfrm>
          <a:off x="963283" y="3048000"/>
          <a:ext cx="9930740" cy="314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65370">
                  <a:extLst>
                    <a:ext uri="{9D8B030D-6E8A-4147-A177-3AD203B41FA5}">
                      <a16:colId xmlns:a16="http://schemas.microsoft.com/office/drawing/2014/main" val="1224070341"/>
                    </a:ext>
                  </a:extLst>
                </a:gridCol>
                <a:gridCol w="4965370">
                  <a:extLst>
                    <a:ext uri="{9D8B030D-6E8A-4147-A177-3AD203B41FA5}">
                      <a16:colId xmlns:a16="http://schemas.microsoft.com/office/drawing/2014/main" val="3304978393"/>
                    </a:ext>
                  </a:extLst>
                </a:gridCol>
              </a:tblGrid>
              <a:tr h="4005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/>
                        <a:t>Evasion атаки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62096"/>
                  </a:ext>
                </a:extLst>
              </a:tr>
              <a:tr h="29720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b="1" i="0" u="none" strike="noStrike" noProof="0">
                          <a:latin typeface="Calibri"/>
                        </a:rPr>
                        <a:t>White-Box</a:t>
                      </a:r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sz="2000" b="1" i="0" u="none" strike="noStrike" noProof="0">
                          <a:latin typeface="Calibri"/>
                        </a:rPr>
                        <a:t>Black-Box</a:t>
                      </a:r>
                      <a:endParaRPr lang="ru-RU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3826947"/>
                  </a:ext>
                </a:extLst>
              </a:tr>
              <a:tr h="1796129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noProof="0">
                          <a:latin typeface="Calibri"/>
                        </a:rPr>
                        <a:t>Злоумышленник знает о модели всё: </a:t>
                      </a:r>
                      <a:endParaRPr lang="en-US" sz="2000" b="0" i="0" u="none" strike="noStrike" noProof="0"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2000" b="0" i="0" u="none" strike="noStrike" noProof="0">
                          <a:latin typeface="Calibri"/>
                        </a:rPr>
                        <a:t>Тип  модели машинного обучения</a:t>
                      </a:r>
                      <a:endParaRPr lang="en-US" sz="2000" b="0" i="0" u="none" strike="noStrike" noProof="0"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2000" b="0" i="0" u="none" strike="noStrike" noProof="0">
                          <a:latin typeface="Calibri"/>
                        </a:rPr>
                        <a:t>Параметры модели, архитектура</a:t>
                      </a:r>
                      <a:endParaRPr lang="ru-RU" sz="2000" b="0" i="0" u="none" strike="noStrike" noProof="0" dirty="0">
                        <a:latin typeface="Calibri"/>
                      </a:endParaRPr>
                    </a:p>
                    <a:p>
                      <a:pPr marL="285750" marR="0" lvl="0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2000" b="0" i="0" u="none" strike="noStrike" noProof="0">
                          <a:latin typeface="Calibri"/>
                        </a:rPr>
                        <a:t>Обучающий набора данных,  его статистических свойств</a:t>
                      </a:r>
                      <a:endParaRPr lang="en-US" sz="2000" b="0" i="0" u="none" strike="noStrike" noProof="0">
                        <a:latin typeface="Calibri"/>
                      </a:endParaRPr>
                    </a:p>
                    <a:p>
                      <a:pPr marL="742950" marR="0" lvl="1" indent="-285750" algn="l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ru-RU" sz="20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Злоумышленник не знает о модели </a:t>
                      </a:r>
                      <a:r>
                        <a:rPr lang="ru-RU" sz="2000"/>
                        <a:t>практически ничего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8648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03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8D6AA8-D722-49B5-AE1C-43EAC3EF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White-Box Evasion 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8FB4A-517B-423E-BB79-11541A0278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917" y="1336795"/>
            <a:ext cx="10515600" cy="53865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ru-RU">
                <a:cs typeface="Calibri"/>
              </a:rPr>
              <a:t>Есть функция                         где X - вектор признаков, а Y - результат работы модели</a:t>
            </a:r>
            <a:endParaRPr lang="ru-RU" dirty="0">
              <a:cs typeface="Calibri"/>
            </a:endParaRPr>
          </a:p>
          <a:p>
            <a:r>
              <a:rPr lang="ru-RU">
                <a:cs typeface="Calibri"/>
              </a:rPr>
              <a:t>Злоумышленнику нужно сконструировать пример (adversarial example)  X* из некоторого другого примера Х добавляя вектор ẟ такой что </a:t>
            </a:r>
          </a:p>
          <a:p>
            <a:endParaRPr lang="ru-RU" dirty="0">
              <a:cs typeface="Calibri"/>
            </a:endParaRPr>
          </a:p>
          <a:p>
            <a:endParaRPr lang="ru-RU" dirty="0">
              <a:cs typeface="Calibri"/>
            </a:endParaRPr>
          </a:p>
          <a:p>
            <a:r>
              <a:rPr lang="ru-RU">
                <a:cs typeface="Calibri"/>
              </a:rPr>
              <a:t>В случае такой постановки задачи,  злоумыщленник може воспользоваться следующими численными методами (в зависимости от функции F) и получить численное решение:</a:t>
            </a:r>
          </a:p>
          <a:p>
            <a:pPr lvl="1"/>
            <a:r>
              <a:rPr lang="ru-RU">
                <a:cs typeface="Calibri"/>
              </a:rPr>
              <a:t>Direction Sensitivity Estimation</a:t>
            </a:r>
          </a:p>
          <a:p>
            <a:pPr lvl="1"/>
            <a:r>
              <a:rPr lang="ru-RU">
                <a:cs typeface="Calibri"/>
              </a:rPr>
              <a:t>Perturbation Selection</a:t>
            </a:r>
          </a:p>
          <a:p>
            <a:pPr lvl="1"/>
            <a:r>
              <a:rPr lang="ru-RU">
                <a:cs typeface="Calibri"/>
              </a:rPr>
              <a:t>Fast sign gradient method</a:t>
            </a:r>
          </a:p>
        </p:txBody>
      </p:sp>
      <p:pic>
        <p:nvPicPr>
          <p:cNvPr id="5" name="Рисунок 5" descr="Изображение выглядит как объект, часы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A223BA32-115E-41F2-AA33-FB3621953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2313" y="1359470"/>
            <a:ext cx="1504770" cy="487212"/>
          </a:xfrm>
          <a:prstGeom prst="rect">
            <a:avLst/>
          </a:prstGeom>
        </p:spPr>
      </p:pic>
      <p:pic>
        <p:nvPicPr>
          <p:cNvPr id="7" name="Рисунок 7" descr="Изображение выглядит как объект&#10;&#10;Описание создано с высокой степенью достоверности">
            <a:extLst>
              <a:ext uri="{FF2B5EF4-FFF2-40B4-BE49-F238E27FC236}">
                <a16:creationId xmlns:a16="http://schemas.microsoft.com/office/drawing/2014/main" id="{34679FC9-75DA-4B6F-B61E-F397CACBF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4022" y="2967140"/>
            <a:ext cx="6567577" cy="99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7047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8124D6-BB1C-47A5-8EEB-1630E645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" y="5691"/>
            <a:ext cx="10515600" cy="1325563"/>
          </a:xfrm>
        </p:spPr>
        <p:txBody>
          <a:bodyPr/>
          <a:lstStyle/>
          <a:p>
            <a:r>
              <a:rPr lang="ru-RU">
                <a:cs typeface="Calibri Light"/>
              </a:rPr>
              <a:t>Black-Box Evasion</a:t>
            </a:r>
            <a:endParaRPr lang="ru-RU" dirty="0">
              <a:cs typeface="Calibri Ligh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270785-D1E8-4B52-BCA9-718746A0B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ru-RU" dirty="0">
                <a:cs typeface="Calibri"/>
              </a:rPr>
              <a:t>В случае, когда у злоумышленника нет априорных знаний о </a:t>
            </a:r>
            <a:r>
              <a:rPr lang="ru-RU">
                <a:cs typeface="Calibri"/>
              </a:rPr>
              <a:t>модели, он может осуществлять подбор нужного примера вручную.</a:t>
            </a:r>
            <a:endParaRPr lang="ru-RU"/>
          </a:p>
          <a:p>
            <a:pPr marL="457200" indent="-457200"/>
            <a:r>
              <a:rPr lang="ru-RU" dirty="0">
                <a:cs typeface="Calibri"/>
              </a:rPr>
              <a:t>Однако, благодаря свойствам сross model transferability и cross training-set transferability, которым обладает большинство вредоносных примеров, злоумышленник может свести задачу к </a:t>
            </a:r>
            <a:r>
              <a:rPr lang="ru-RU">
                <a:cs typeface="Calibri"/>
              </a:rPr>
              <a:t>White-Box Evasion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F0AB67-8BDE-4C4D-8271-BA1565E90DFA}"/>
              </a:ext>
            </a:extLst>
          </p:cNvPr>
          <p:cNvSpPr txBox="1"/>
          <p:nvPr/>
        </p:nvSpPr>
        <p:spPr>
          <a:xfrm>
            <a:off x="1115683" y="6262777"/>
            <a:ext cx="7372708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/>
              <a:t>Papernot N. et al. </a:t>
            </a:r>
            <a:r>
              <a:rPr lang="ru-RU" i="1"/>
              <a:t>Practical black-box attacks against machine learning </a:t>
            </a:r>
            <a:r>
              <a:rPr lang="ru-RU"/>
              <a:t>(2017)</a:t>
            </a:r>
          </a:p>
        </p:txBody>
      </p:sp>
    </p:spTree>
    <p:extLst>
      <p:ext uri="{BB962C8B-B14F-4D97-AF65-F5344CB8AC3E}">
        <p14:creationId xmlns:p14="http://schemas.microsoft.com/office/powerpoint/2010/main" val="1914026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Обеспечение корректности работы методов машинного обучения при наличии внешних угроз</vt:lpstr>
      <vt:lpstr>Проблема</vt:lpstr>
      <vt:lpstr>Классификация атак в Adversarial Machine Learning</vt:lpstr>
      <vt:lpstr>Poisoning атаки</vt:lpstr>
      <vt:lpstr>Презентация PowerPoint</vt:lpstr>
      <vt:lpstr>Способы защиты от атаки типа Poisoning </vt:lpstr>
      <vt:lpstr>Evasion атаки</vt:lpstr>
      <vt:lpstr>White-Box Evasion </vt:lpstr>
      <vt:lpstr>Black-Box Evasion</vt:lpstr>
      <vt:lpstr>Защита от Evasion-атак</vt:lpstr>
      <vt:lpstr>Пример Evasion атаки </vt:lpstr>
      <vt:lpstr>Пример Evasion атаки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корректности работы методов машинного обучения при наличии внешних угроз</dc:title>
  <dc:creator/>
  <cp:lastModifiedBy/>
  <cp:revision>844</cp:revision>
  <dcterms:created xsi:type="dcterms:W3CDTF">2012-07-30T23:42:41Z</dcterms:created>
  <dcterms:modified xsi:type="dcterms:W3CDTF">2019-04-18T11:18:46Z</dcterms:modified>
</cp:coreProperties>
</file>