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6" r:id="rId3"/>
    <p:sldId id="294" r:id="rId4"/>
    <p:sldId id="295" r:id="rId5"/>
    <p:sldId id="296" r:id="rId6"/>
    <p:sldId id="297" r:id="rId7"/>
    <p:sldId id="275" r:id="rId8"/>
    <p:sldId id="291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592"/>
    <a:srgbClr val="0D5B9B"/>
    <a:srgbClr val="117CD5"/>
    <a:srgbClr val="410BDB"/>
    <a:srgbClr val="290787"/>
    <a:srgbClr val="7716B2"/>
    <a:srgbClr val="5D2884"/>
    <a:srgbClr val="A21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7" autoAdjust="0"/>
    <p:restoredTop sz="56763" autoAdjust="0"/>
  </p:normalViewPr>
  <p:slideViewPr>
    <p:cSldViewPr>
      <p:cViewPr>
        <p:scale>
          <a:sx n="74" d="100"/>
          <a:sy n="74" d="100"/>
        </p:scale>
        <p:origin x="-270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60E0F-1ADB-451F-B5AB-E2033EB0F8F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ABDB0-F5B9-46E8-AFAC-8A7D36D42F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3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D8E55-1B11-45F7-936A-954D05D72CEC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41426-E79E-425A-9ADC-679422660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4546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Блокчейн является относительно молодой технологией, набирающей все большую популярность. </a:t>
            </a:r>
            <a:endParaRPr lang="ru-RU" sz="1200" b="0" baseline="0" dirty="0" smtClean="0">
              <a:solidFill>
                <a:srgbClr val="0D5B9B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Наиболее распространенными 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являются 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Proof of Work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или как его еще называют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“доказательство выполнения работы”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– это первый алгоритм достижения консенсуса. Суть алгоритма заключается в проведении сложных вычислительных процессов с помощью компьютерного оборудования.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 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Proof of 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Stake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или “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доказательство владения доли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–  вместо использования вычислительной мощности, ему необходимо внести в сеть часть своих монет (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долю)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которые будут служить для проведения транзакций. Вознаграждение за подтверждение новых блоков в сети предоставляется участнику, который “заморозил” большую сумму или уже длительное время держит свои средства в сети. </a:t>
            </a:r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Nothing-at-Stake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(пустой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стэк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Атакующий может попытаться сделать более длинную альтернативную цепочку посредством расходования «несуществующих» ресурсов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Более того, его могут поддержать другие майнеры, поскольку также не расходуют «подлинные» ресурсы. 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 начального распределения: В системах,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всегда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существует угроза, что начальные держатели монет не будут заинтересованы в том, чтобы тратить свои монеты, так как их баланс прямо способствует увеличению их благосостояния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Чтобы предотвратить эту ситуацию, реализации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используют дополнительные алгоритмы для начального распределения валюты.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«Накопление ставки»: В 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системах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чаще всего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выбирают последовательность авторизованных производителей блоков случайно из пула, где вероятность будет пропорциональна размеру доли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том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системе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консенсуса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должен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быть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источник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случайности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блоки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сами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себе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будут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использоваться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генерации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энтропии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владельцы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долей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могут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попытаться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манипулировать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содержимым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блоков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присвоить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себе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будущие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Даная проблема может быть решена добавлением источника энтропии в систему.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Возможны проблемы с сегментацией и потерей транзакций: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Могут возникнуть трудности с делением блоков и узлов, а также путаница в транзакциях и потеря некоторых из них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Разработчики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Bitcoin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максимально следят за возможностью возникновения таких проблем и создают специальные коды, которые предотвращают трудности в работе сети.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числа пользователей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Сеть Биткоин справится с наплывом пользователей. Но если каждый пользователь начнет пользоваться специальными программами для того, чтобы спрятать свои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-адреса (являющиеся доступными остальным пользователям), сеть работать не будет.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Ошибки кода: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Баги могут привести к нестабильности в защите системы.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узле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информация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должна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обновляться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короткий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отрезок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времени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из-за бага это не произошло, в цепочке не появилась нужная информация, неправильные данные начали распространяться по сети и т.д. Все это может стать причиной остановки работы сети на несколько часов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Вектор вредительства: Обнаруженная уязвимость в протоколе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ETH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Ethereum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отправляется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какой-либо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адрес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адрес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осуществить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произвольные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вычисления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которые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расплачивается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инициатор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транзакции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Указанный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вектор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вредительства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быть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например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владельцами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Ethereum-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токена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Gas,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которого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предусматривает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механизм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возврата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средств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пользователи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могут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сохранять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токены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цена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падает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и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получать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случае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высокой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цены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b="1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издалека: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системе с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согласованием, злоумышленник, обладающий достаточной вычислительной мощностью, может попробовать построить альтернативный блокчейн, начиная с самого первого блока, этот тип атаки может быть предпочтительнее для построения альтернативного блокчейна с недавней точкой ветвления [10]. В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системе, этой атаке препятствует огромная вычислительная мощность, необходимая, чтобы построить блокчейн с нуля.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взятками: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 пытается дважды израсходовать свои средства купив какие-либо товары или услуги.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Подождать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транзакция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содержащая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платеж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будет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считаться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подтвержденной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продавцом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объявить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вознаграждение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строительство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усеченного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блокчейна,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включающего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рассматриваемый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платеж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предложить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большую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награду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пользователям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работают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блокчейном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атакующего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блокчейн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никогда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догонит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оригинальный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 может продолжать платить взятки, даже когда его блокчейн и правильный будут иметь одинаковую длину, чтобы получить поддержку большинства держателей криптовалюты [10].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накоплением возраста монет: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относится к системам, использующим возраст монет в качестве меры пользовательской доли. Злоумышленник, обладающий пятью процентами всех монет, может разделить свои деньги на несколько выходов и подождать, пока возраст его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UTXO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станет в 10 раз выше среднего.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Unspent transaction output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UTXO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an output of a blockchain transaction that has not been spent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as an input in a new transaction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Bitcoin is the most famous example of a cryptocurrency that uses the UTXO model [15].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этого, злоумышленник может открыть несколько блоков подряд с большой вероятностью (если его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UTXO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малы по отдельности), чтобы осуществить двойное расходование или другое вредоносное действие [10].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предвычислением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 может построить длинную цепочку блоков, чтобы собрать больше комиссий и попытаться провести двойное расходование (строя свою цепь в секрете и выпуская затем все блоки сразу, чтобы обогнать правильный блокчейн с транзакцией, которую атакующий хочет обратить).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Эффективность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предвычислительной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зависит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доли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пользователей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UTXO в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PoW-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фактически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невозможна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сгенерировать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«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хорошим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хешем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намного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сложнее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просто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корректный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Аналогично, в системе с делегированным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последовательность лиц, подписывающих блоки, не зависит от свойств самого последнего блока; таким образом,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DPoS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согласование является устойчивым к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предвычислительным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атакам [10].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Cybil attack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 может попытаться наполнить сеть подконтрольными ему узлами, и остальные пользователи смогут подключиться только к блокам, созданным для мошенничества.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происходить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следующим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блокирует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транзакции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других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пользователей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отсоединив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вас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сети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подсоединяет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вас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блокам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создает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отдельной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сети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будут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появляться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транзакции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которые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будут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пересылать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деньги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повторно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(double-spending).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 может видеть все ваши транзакции с помощью специальных программ [10]. 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двойной траты: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поскольку формирование цепочки требует небольших затрат ресурсов (в отличие от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систем), любой может злоупотребить проблемой с попыткой совершить двойную трату средств «бесплатно» [9].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DDoS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-атака: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Отправка большого количества "мусорных" данных на узел, обрабатывающий транзакции, может усложнить его работу. Сеть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Bitcoin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имеет встроенную защиту от атак типа «отказ в обслуживании», но современные атаки такого типа с каждым разом становятся все сложнее для блокировки [9].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51% attack: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 накопил больше вычислительной мощности в своих руках, чем все остальные члены сети вместе взятые: своего рода контрольный пакет генерирующих мощностей.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замедление времени: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Сценарий атаки в котором, злоумышленники атакуют сеть в которой находятся абоненты блокчейн, путем создания большой вычислительной нагрузки на систему замедляют время внутри сети, что усложняет передачу данных, сообщений между пользователями, обновление информации в сети, формирование блоков, цепочек и их фиксацию участниками транзакций.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маршрутизации: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Атака, которая становится возможной при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вмешательстве во взаимодействие клиент-провайдер.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вероятность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проведения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подобного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нападения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обращают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внимание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специалисты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всего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мира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Несмотря на то, что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ноды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распределены по разным странам, интернет-трафик для их поддержания идет через определенных провайдеров, многие из которых являются общими для тысяч узлов.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Взлом хэш-функций: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Алгоритмы для вычисления хэш-функции стандартов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SHA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-256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ECDSA 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считаются весьма стойкими при существующих вычислительных мощностях. Однако, появление высокопроизводительных квантовых компьютеров увеличит риск взлома этих криптографических функций.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Социальная инженерия и 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фишинговая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атака.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мошенническая попытка получения конфиденциальной информации, такой как имена пользователей, пароли и данные кредитной карты, путем маскировки под надежного субъекта в электронных сообщениях.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Уязвимость транзакций: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Подпись транзакции в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Bitcoin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охватывает не всю информацию, которая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хешируется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получения хеша транзакции. Фактически, существуют возможность изменить параметры транзакции так, что изменится хеш, но подпись останется прежней [13].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Гибкость транзакций: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Злоумышленник изменяет уникальный идентификатор транзакции биткоинов до ее подтверждения в сети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Bitcoin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При таком изменении и при соблюдении должных условий пользователь может сделать вид, что транзакция не была осуществлена [13].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Eclipse attack: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Eclipse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требует, чтобы хакер контролировал большое количество IP-адресов или имел распределенный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ботнет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Затем злоумышленник перезаписывает адреса в проверенной таблице узла-жертвы и ожидает перезагрузки узла-жертвы. После перезапуска все исходящие соединения узла-жертвы будут перенаправлены на IP-адреса, контролируемые злоумышленником. Это делает жертву неспособной получить транзакции, в которых она заинтересована. Исследователи из Бостонского университета начали атаку затмения в сети Ethereum и сумели сделать это, используя только одну или две машины.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по короткому адресу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возможно, потому что EVM может принимать неправильно дополненные аргументы. Хакеры могут использовать эту уязвимость, отправляя специально созданные адреса потенциальным жертвам. 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(Например, во время успешной атаки на 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Coindash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ICO в 2017 году модификация адреса </a:t>
            </a:r>
            <a:r>
              <a:rPr lang="ru-R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Coindash</a:t>
            </a:r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Ethereum заставила жертв отправлять свой эфир на адрес хакера.)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err="1" smtClean="0">
                <a:solidFill>
                  <a:schemeClr val="tx2"/>
                </a:solidFill>
              </a:rPr>
              <a:t>Финни</a:t>
            </a:r>
            <a:r>
              <a:rPr lang="ru-RU" sz="1200" dirty="0" smtClean="0">
                <a:solidFill>
                  <a:schemeClr val="tx2"/>
                </a:solidFill>
              </a:rPr>
              <a:t> атака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Финни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возможна, когда одна транзакция предварительно добывается в блоке, и идентичная транзакция создается до того, как этот предварительно добытый блок поступает в сеть, тем самым аннулируя вторую идентичную транзакцию.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Race attack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Атакующий передает неподтвержденную транзакцию жертве, которая платит жертве. Тем временем они транслируют конфликтующую транзакцию в сеть. Поскольку продавец сначала увидел свою собственную транзакцию, у него возникла иллюзия получения оплаты, в то время как остальная часть сети в основном сначала увидела двойной расход, и поэтому, скорее всего, продавцу фактически не заплатят.</a:t>
            </a:r>
          </a:p>
          <a:p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Vector76: 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комбинация атаки </a:t>
            </a:r>
            <a:r>
              <a:rPr lang="ru-R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Финни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en-US" sz="1200" b="1" dirty="0" smtClean="0">
                <a:solidFill>
                  <a:schemeClr val="tx2"/>
                </a:solidFill>
              </a:rPr>
              <a:t>Race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этом случае злонамеренный майнер создает два узла, один из которых подключен только к узлу обмена, а другой - к узлам с хорошей связью в сети блокчейна. После этого майнер создает две транзакции, одну высокую стоимость и одну низкую стоимость. Затем злоумышленник предварительно добывает и удерживает блок с транзакцией высокой стоимости для службы обмена. После объявления блока он быстро отправляет предварительно добытый блок непосредственно в службу обмена. Он вместе с некоторыми майнерами рассмотрит предварительно добытый блок в качестве основной цепочки и подтвердит эту транзакцию. Таким образом, эта атака использует тот факт, что одна часть сети видит транзакцию, которую злоумышленник включил в блок, а другая часть сети не видит эту транзакцию. После того, как служба обмена подтверждает транзакцию с высокой стоимостью, злоумышленник отправляет транзакцию с низкой стоимостью в основную сеть, которая в итоге отклоняет транзакцию с высокой стоимостью. В результате на счет злоумышленника вносится сумма транзакции высокой стоимости. Несмотря на то, что у этой атаки есть большие шансы на успех, она не является обычной, поскольку для нее требуется размещенный электронный кошелек, который принимает платеж после одного подтверждения, и узел с входящей транзакцией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Было обнаружено </a:t>
            </a:r>
            <a:r>
              <a:rPr lang="ru-RU" dirty="0" smtClean="0"/>
              <a:t>25 успешных кибератак за последние 9 лет, из которых 10 - это 51% атак.</a:t>
            </a:r>
          </a:p>
          <a:p>
            <a:endParaRPr lang="ru-RU" dirty="0" smtClean="0"/>
          </a:p>
          <a:p>
            <a:r>
              <a:rPr lang="ru-RU" dirty="0" smtClean="0"/>
              <a:t> (С</a:t>
            </a:r>
            <a:r>
              <a:rPr lang="ru-RU" baseline="0" dirty="0" smtClean="0"/>
              <a:t> 2010 года по 2019 г) </a:t>
            </a:r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Было обнаружено </a:t>
            </a:r>
            <a:r>
              <a:rPr lang="ru-RU" dirty="0" smtClean="0"/>
              <a:t>25 успешных кибератак за последние 9 лет, из которых 10 - это 51% атак.</a:t>
            </a:r>
          </a:p>
          <a:p>
            <a:endParaRPr lang="ru-RU" dirty="0" smtClean="0"/>
          </a:p>
          <a:p>
            <a:r>
              <a:rPr lang="ru-RU" dirty="0" smtClean="0"/>
              <a:t> (С</a:t>
            </a:r>
            <a:r>
              <a:rPr lang="ru-RU" baseline="0" dirty="0" smtClean="0"/>
              <a:t> 2010 года по 2019 г) </a:t>
            </a:r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200" b="1" dirty="0" smtClean="0">
                <a:solidFill>
                  <a:srgbClr val="0C5592"/>
                </a:solidFill>
                <a:latin typeface="Eras Demi ITC" pitchFamily="34" charset="0"/>
              </a:rPr>
              <a:t>СПАСИБО </a:t>
            </a:r>
            <a:r>
              <a:rPr lang="ru-RU" sz="1200" b="1" dirty="0" smtClean="0">
                <a:solidFill>
                  <a:srgbClr val="0C5592"/>
                </a:solidFill>
              </a:rPr>
              <a:t>ВАШИ ВОПРОСЫ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8BBA-3FB4-49EE-B0C0-904637AE6CB0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E363-862B-44CD-8F0F-E0EFD2C0F0E0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BD36-D91B-4959-A16C-09FAE0B826A6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C52E-70AD-4D5C-82D0-220766C4C185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D398-9FB2-4194-B771-D4E6F667A11D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37BC-D80E-43D9-B4EE-6191A26F357D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78A0-FFA3-4D3A-A71E-8AB28C1D1D88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BAE7-D2DE-4FF2-A884-78EDBF8ED79E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4282-2992-4885-9C35-7F57731F96B7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09E7-2B17-4970-B05B-186A36DAC7C8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ACCF-4D5D-42FF-AB49-37014809BE5A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BA3C-5D66-4259-BFD3-D432E5419FE3}" type="datetime1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9068-D0D0-4A7C-9EA5-2237600DD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verin Indestries\Проект Криптон\лого юург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32656"/>
            <a:ext cx="3147185" cy="936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2303001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D5B9B"/>
                </a:solidFill>
              </a:rPr>
              <a:t>Уязвимости и атаки технологии блокчейн</a:t>
            </a:r>
            <a:endParaRPr lang="ru-RU" sz="3200" b="1" dirty="0">
              <a:solidFill>
                <a:srgbClr val="0D5B9B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1724" y="6309320"/>
            <a:ext cx="1774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C5592"/>
                </a:solidFill>
              </a:rPr>
              <a:t>Челябинск 201</a:t>
            </a:r>
            <a:r>
              <a:rPr lang="en-US" b="1" dirty="0" smtClean="0">
                <a:solidFill>
                  <a:srgbClr val="0C5592"/>
                </a:solidFill>
              </a:rPr>
              <a:t>9</a:t>
            </a:r>
            <a:endParaRPr lang="ru-RU" dirty="0">
              <a:solidFill>
                <a:srgbClr val="0C559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70495" y="5385990"/>
            <a:ext cx="56606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b="1" dirty="0" err="1" smtClean="0">
                <a:solidFill>
                  <a:srgbClr val="0C5592"/>
                </a:solidFill>
              </a:rPr>
              <a:t>Аверин</a:t>
            </a:r>
            <a:r>
              <a:rPr lang="ru-RU" sz="1600" b="1" dirty="0" smtClean="0">
                <a:solidFill>
                  <a:srgbClr val="0C5592"/>
                </a:solidFill>
              </a:rPr>
              <a:t> Андрей Сергеевич</a:t>
            </a:r>
          </a:p>
          <a:p>
            <a:pPr algn="r"/>
            <a:r>
              <a:rPr lang="ru-RU" sz="1600" b="1" dirty="0" smtClean="0">
                <a:solidFill>
                  <a:srgbClr val="0C5592"/>
                </a:solidFill>
              </a:rPr>
              <a:t>Аспирант Высшей школы электроники и компьютерных наук</a:t>
            </a:r>
          </a:p>
          <a:p>
            <a:pPr algn="r"/>
            <a:r>
              <a:rPr lang="en-US" sz="1600" b="1" dirty="0" smtClean="0">
                <a:solidFill>
                  <a:srgbClr val="0C5592"/>
                </a:solidFill>
              </a:rPr>
              <a:t>andreaverin24@gmail.com</a:t>
            </a:r>
            <a:endParaRPr lang="ru-RU" sz="1600" dirty="0">
              <a:solidFill>
                <a:srgbClr val="0C55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91680" y="1237397"/>
            <a:ext cx="29523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b="1" dirty="0" smtClean="0">
                <a:solidFill>
                  <a:srgbClr val="0D5B9B"/>
                </a:solidFill>
              </a:rPr>
              <a:t>Proof of Work</a:t>
            </a:r>
            <a:endParaRPr lang="ru-RU" sz="2000" b="1" dirty="0" smtClean="0">
              <a:solidFill>
                <a:srgbClr val="0D5B9B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D5B9B"/>
                </a:solidFill>
              </a:rPr>
              <a:t>Proof of Stake</a:t>
            </a:r>
            <a:endParaRPr lang="ru-RU" sz="2000" b="1" dirty="0" smtClean="0">
              <a:solidFill>
                <a:srgbClr val="0D5B9B"/>
              </a:solidFill>
            </a:endParaRPr>
          </a:p>
          <a:p>
            <a:r>
              <a:rPr lang="en-US" sz="2000" dirty="0" smtClean="0">
                <a:solidFill>
                  <a:srgbClr val="0D5B9B"/>
                </a:solidFill>
              </a:rPr>
              <a:t>Delegated Proof of Stake</a:t>
            </a:r>
            <a:endParaRPr lang="ru-RU" sz="2000" dirty="0" smtClean="0">
              <a:solidFill>
                <a:srgbClr val="0D5B9B"/>
              </a:solidFill>
            </a:endParaRPr>
          </a:p>
          <a:p>
            <a:r>
              <a:rPr lang="en-US" sz="2000" dirty="0" smtClean="0">
                <a:solidFill>
                  <a:srgbClr val="0D5B9B"/>
                </a:solidFill>
              </a:rPr>
              <a:t>Leased Proof of Stake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Concept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Authority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Existence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Ownership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Identity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Capacity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Elapsed Time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RPCA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C5592"/>
                </a:solidFill>
                <a:ea typeface="Calibri" pitchFamily="34" charset="0"/>
                <a:cs typeface="Times New Roman" pitchFamily="18" charset="0"/>
              </a:rPr>
              <a:t>Известные алгоритмы консенсуса: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11552" y="1268760"/>
            <a:ext cx="2556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Burn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Location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Importance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ru-RU" sz="2000" dirty="0" smtClean="0">
                <a:solidFill>
                  <a:srgbClr val="0D5B9B"/>
                </a:solidFill>
              </a:rPr>
              <a:t>Proof </a:t>
            </a:r>
            <a:r>
              <a:rPr lang="en-US" sz="2000" dirty="0" smtClean="0">
                <a:solidFill>
                  <a:srgbClr val="0D5B9B"/>
                </a:solidFill>
              </a:rPr>
              <a:t>o</a:t>
            </a:r>
            <a:r>
              <a:rPr lang="ru-RU" sz="2000" dirty="0" err="1" smtClean="0">
                <a:solidFill>
                  <a:srgbClr val="0D5B9B"/>
                </a:solidFill>
              </a:rPr>
              <a:t>f</a:t>
            </a:r>
            <a:r>
              <a:rPr lang="ru-RU" sz="2000" dirty="0" smtClean="0">
                <a:solidFill>
                  <a:srgbClr val="0D5B9B"/>
                </a:solidFill>
              </a:rPr>
              <a:t> S</a:t>
            </a:r>
            <a:r>
              <a:rPr lang="en-US" sz="2000" dirty="0" smtClean="0">
                <a:solidFill>
                  <a:srgbClr val="0D5B9B"/>
                </a:solidFill>
              </a:rPr>
              <a:t>pace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ru-RU" sz="2000" dirty="0" smtClean="0">
                <a:solidFill>
                  <a:srgbClr val="0D5B9B"/>
                </a:solidFill>
              </a:rPr>
              <a:t>Proof </a:t>
            </a:r>
            <a:r>
              <a:rPr lang="en-US" sz="2000" dirty="0" smtClean="0">
                <a:solidFill>
                  <a:srgbClr val="0D5B9B"/>
                </a:solidFill>
              </a:rPr>
              <a:t>o</a:t>
            </a:r>
            <a:r>
              <a:rPr lang="ru-RU" sz="2000" dirty="0" err="1" smtClean="0">
                <a:solidFill>
                  <a:srgbClr val="0D5B9B"/>
                </a:solidFill>
              </a:rPr>
              <a:t>f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  <a:r>
              <a:rPr lang="en-US" sz="2000" dirty="0" smtClean="0">
                <a:solidFill>
                  <a:srgbClr val="0D5B9B"/>
                </a:solidFill>
              </a:rPr>
              <a:t>R</a:t>
            </a:r>
            <a:r>
              <a:rPr lang="ru-RU" sz="2000" dirty="0" err="1" smtClean="0">
                <a:solidFill>
                  <a:srgbClr val="0D5B9B"/>
                </a:solidFill>
              </a:rPr>
              <a:t>esearch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</a:t>
            </a:r>
            <a:r>
              <a:rPr lang="en-US" sz="2000" dirty="0" err="1" smtClean="0">
                <a:solidFill>
                  <a:srgbClr val="0D5B9B"/>
                </a:solidFill>
              </a:rPr>
              <a:t>Integri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Activity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ru-RU" sz="2000" dirty="0" smtClean="0">
                <a:solidFill>
                  <a:srgbClr val="0D5B9B"/>
                </a:solidFill>
              </a:rPr>
              <a:t>Proof </a:t>
            </a:r>
            <a:r>
              <a:rPr lang="en-US" sz="2000" dirty="0" smtClean="0">
                <a:solidFill>
                  <a:srgbClr val="0D5B9B"/>
                </a:solidFill>
              </a:rPr>
              <a:t>o</a:t>
            </a:r>
            <a:r>
              <a:rPr lang="ru-RU" sz="2000" dirty="0" err="1" smtClean="0">
                <a:solidFill>
                  <a:srgbClr val="0D5B9B"/>
                </a:solidFill>
              </a:rPr>
              <a:t>f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  <a:r>
              <a:rPr lang="ru-RU" sz="2000" dirty="0" err="1" smtClean="0">
                <a:solidFill>
                  <a:srgbClr val="0D5B9B"/>
                </a:solidFill>
              </a:rPr>
              <a:t>Space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  <a:r>
              <a:rPr lang="ru-RU" sz="2000" dirty="0" err="1" smtClean="0">
                <a:solidFill>
                  <a:srgbClr val="0D5B9B"/>
                </a:solidFill>
              </a:rPr>
              <a:t>Time</a:t>
            </a:r>
            <a:r>
              <a:rPr lang="ru-RU" sz="2000" dirty="0" smtClean="0">
                <a:solidFill>
                  <a:srgbClr val="0D5B9B"/>
                </a:solidFill>
              </a:rPr>
              <a:t> </a:t>
            </a: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Action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Proof of Use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BFT</a:t>
            </a:r>
            <a:endParaRPr lang="ru-RU" sz="2000" dirty="0" smtClean="0">
              <a:solidFill>
                <a:srgbClr val="0D5B9B"/>
              </a:solidFill>
            </a:endParaRPr>
          </a:p>
          <a:p>
            <a:pPr lvl="0"/>
            <a:r>
              <a:rPr lang="en-US" sz="2000" dirty="0" smtClean="0">
                <a:solidFill>
                  <a:srgbClr val="0D5B9B"/>
                </a:solidFill>
              </a:rPr>
              <a:t>DAG</a:t>
            </a:r>
            <a:endParaRPr lang="ru-RU" sz="2000" dirty="0">
              <a:solidFill>
                <a:srgbClr val="0D5B9B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230941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err="1" smtClean="0">
                <a:solidFill>
                  <a:srgbClr val="0D5B9B"/>
                </a:solidFill>
              </a:rPr>
              <a:t>Slasher</a:t>
            </a:r>
            <a:r>
              <a:rPr lang="ru-RU" dirty="0" smtClean="0">
                <a:solidFill>
                  <a:srgbClr val="0D5B9B"/>
                </a:solidFill>
              </a:rPr>
              <a:t> гибридный </a:t>
            </a:r>
            <a:r>
              <a:rPr lang="ru-RU" dirty="0" err="1" smtClean="0">
                <a:solidFill>
                  <a:srgbClr val="0D5B9B"/>
                </a:solidFill>
              </a:rPr>
              <a:t>Po</a:t>
            </a:r>
            <a:r>
              <a:rPr lang="en-US" dirty="0" smtClean="0">
                <a:solidFill>
                  <a:srgbClr val="0D5B9B"/>
                </a:solidFill>
              </a:rPr>
              <a:t>W</a:t>
            </a:r>
            <a:r>
              <a:rPr lang="ru-RU" dirty="0" smtClean="0">
                <a:solidFill>
                  <a:srgbClr val="0D5B9B"/>
                </a:solidFill>
              </a:rPr>
              <a:t>/ </a:t>
            </a:r>
            <a:r>
              <a:rPr lang="ru-RU" dirty="0" err="1" smtClean="0">
                <a:solidFill>
                  <a:srgbClr val="0D5B9B"/>
                </a:solidFill>
              </a:rPr>
              <a:t>Po</a:t>
            </a:r>
            <a:r>
              <a:rPr lang="en-US" dirty="0" smtClean="0">
                <a:solidFill>
                  <a:srgbClr val="0D5B9B"/>
                </a:solidFill>
              </a:rPr>
              <a:t>S </a:t>
            </a:r>
            <a:r>
              <a:rPr lang="ru-RU" dirty="0" smtClean="0">
                <a:solidFill>
                  <a:srgbClr val="0D5B9B"/>
                </a:solidFill>
              </a:rPr>
              <a:t>-</a:t>
            </a:r>
            <a:r>
              <a:rPr lang="en-US" dirty="0" smtClean="0">
                <a:solidFill>
                  <a:srgbClr val="0D5B9B"/>
                </a:solidFill>
              </a:rPr>
              <a:t> </a:t>
            </a:r>
            <a:r>
              <a:rPr lang="ru-RU" dirty="0" smtClean="0">
                <a:solidFill>
                  <a:srgbClr val="0D5B9B"/>
                </a:solidFill>
              </a:rPr>
              <a:t>Алгоритм согласования</a:t>
            </a:r>
          </a:p>
          <a:p>
            <a:pPr lvl="0" algn="ctr"/>
            <a:endParaRPr lang="ru-RU" dirty="0" smtClean="0">
              <a:solidFill>
                <a:srgbClr val="0D5B9B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2</a:t>
            </a:fld>
            <a:endParaRPr lang="ru-RU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7624" y="1388149"/>
            <a:ext cx="7272808" cy="391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«</a:t>
            </a:r>
            <a:r>
              <a:rPr lang="en-US" sz="2400" dirty="0" smtClean="0">
                <a:solidFill>
                  <a:schemeClr val="tx2"/>
                </a:solidFill>
              </a:rPr>
              <a:t>Nothing at Stake</a:t>
            </a:r>
            <a:r>
              <a:rPr lang="ru-RU" sz="2400" dirty="0" smtClean="0">
                <a:solidFill>
                  <a:schemeClr val="tx2"/>
                </a:solidFill>
              </a:rPr>
              <a:t>» или Пустой стек (</a:t>
            </a:r>
            <a:r>
              <a:rPr lang="en-US" sz="2400" dirty="0" smtClean="0">
                <a:solidFill>
                  <a:schemeClr val="tx2"/>
                </a:solidFill>
              </a:rPr>
              <a:t>PoS</a:t>
            </a:r>
            <a:r>
              <a:rPr lang="ru-RU" sz="2400" dirty="0" smtClean="0">
                <a:solidFill>
                  <a:schemeClr val="tx2"/>
                </a:solidFill>
              </a:rPr>
              <a:t>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Проблема начального распределения (</a:t>
            </a:r>
            <a:r>
              <a:rPr lang="en-US" sz="2400" dirty="0" smtClean="0">
                <a:solidFill>
                  <a:schemeClr val="tx2"/>
                </a:solidFill>
              </a:rPr>
              <a:t>PoS</a:t>
            </a:r>
            <a:r>
              <a:rPr lang="ru-RU" sz="2400" dirty="0" smtClean="0">
                <a:solidFill>
                  <a:schemeClr val="tx2"/>
                </a:solidFill>
              </a:rPr>
              <a:t>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«Накопление ставки» (</a:t>
            </a:r>
            <a:r>
              <a:rPr lang="en-US" sz="2400" dirty="0" smtClean="0">
                <a:solidFill>
                  <a:schemeClr val="tx2"/>
                </a:solidFill>
              </a:rPr>
              <a:t>PoS</a:t>
            </a:r>
            <a:r>
              <a:rPr lang="ru-RU" sz="2400" dirty="0" smtClean="0">
                <a:solidFill>
                  <a:schemeClr val="tx2"/>
                </a:solidFill>
              </a:rPr>
              <a:t>)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Проблемы с сегментацией и потерей транзакций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Увеличение числа пользователей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Ошибки кода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Вектор вредительства (</a:t>
            </a:r>
            <a:r>
              <a:rPr lang="en-US" sz="2400" dirty="0" smtClean="0">
                <a:solidFill>
                  <a:schemeClr val="tx2"/>
                </a:solidFill>
              </a:rPr>
              <a:t>Ethereum</a:t>
            </a:r>
            <a:r>
              <a:rPr lang="ru-RU" sz="24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C5592"/>
                </a:solidFill>
                <a:ea typeface="Calibri" pitchFamily="34" charset="0"/>
                <a:cs typeface="Times New Roman" pitchFamily="18" charset="0"/>
              </a:rPr>
              <a:t>Проблемы блокчейн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3</a:t>
            </a:fld>
            <a:endParaRPr lang="ru-RU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332566"/>
            <a:ext cx="7812360" cy="474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издалека (</a:t>
            </a:r>
            <a:r>
              <a:rPr lang="en-US" sz="2400" dirty="0" smtClean="0">
                <a:solidFill>
                  <a:schemeClr val="tx2"/>
                </a:solidFill>
              </a:rPr>
              <a:t>PoS</a:t>
            </a:r>
            <a:r>
              <a:rPr lang="ru-RU" sz="2400" dirty="0" smtClean="0">
                <a:solidFill>
                  <a:schemeClr val="tx2"/>
                </a:solidFill>
              </a:rPr>
              <a:t>)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взятками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накоплением возраста монет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</a:t>
            </a:r>
            <a:r>
              <a:rPr lang="ru-RU" sz="2400" dirty="0" err="1" smtClean="0">
                <a:solidFill>
                  <a:schemeClr val="tx2"/>
                </a:solidFill>
              </a:rPr>
              <a:t>предвычислением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</a:t>
            </a:r>
            <a:r>
              <a:rPr lang="ru-RU" sz="2400" dirty="0" err="1" smtClean="0">
                <a:solidFill>
                  <a:schemeClr val="tx2"/>
                </a:solidFill>
              </a:rPr>
              <a:t>Сибилы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двойной траты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DoS</a:t>
            </a:r>
            <a:r>
              <a:rPr lang="ru-RU" sz="2400" dirty="0" smtClean="0">
                <a:solidFill>
                  <a:schemeClr val="tx2"/>
                </a:solidFill>
              </a:rPr>
              <a:t>/</a:t>
            </a:r>
            <a:r>
              <a:rPr lang="en-US" sz="2400" dirty="0" smtClean="0">
                <a:solidFill>
                  <a:schemeClr val="tx2"/>
                </a:solidFill>
              </a:rPr>
              <a:t>DDoS</a:t>
            </a:r>
            <a:r>
              <a:rPr lang="ru-RU" sz="2400" dirty="0" smtClean="0">
                <a:solidFill>
                  <a:schemeClr val="tx2"/>
                </a:solidFill>
              </a:rPr>
              <a:t>-атака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51 %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замедление времени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маршрутизации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Взлом хэш-функций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Социальная инженерия и </a:t>
            </a:r>
            <a:r>
              <a:rPr lang="ru-RU" sz="2400" dirty="0" err="1" smtClean="0">
                <a:solidFill>
                  <a:schemeClr val="tx2"/>
                </a:solidFill>
              </a:rPr>
              <a:t>Фишинг</a:t>
            </a:r>
            <a:r>
              <a:rPr lang="ru-RU" sz="2400" dirty="0" smtClean="0">
                <a:solidFill>
                  <a:schemeClr val="tx2"/>
                </a:solidFill>
              </a:rPr>
              <a:t> атаки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Уязвимость транзакций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Гибкость транзакций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Затмение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короткого адреса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Race </a:t>
            </a:r>
            <a:r>
              <a:rPr lang="ru-RU" sz="2400" dirty="0" smtClean="0">
                <a:solidFill>
                  <a:schemeClr val="tx2"/>
                </a:solidFill>
              </a:rPr>
              <a:t>атака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err="1" smtClean="0">
                <a:solidFill>
                  <a:schemeClr val="tx2"/>
                </a:solidFill>
              </a:rPr>
              <a:t>Финни</a:t>
            </a:r>
            <a:r>
              <a:rPr lang="ru-RU" sz="2400" dirty="0" smtClean="0">
                <a:solidFill>
                  <a:schemeClr val="tx2"/>
                </a:solidFill>
              </a:rPr>
              <a:t> атака</a:t>
            </a:r>
          </a:p>
          <a:p>
            <a:pPr marL="457200" lvl="0" indent="-457200">
              <a:lnSpc>
                <a:spcPts val="3300"/>
              </a:lnSpc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Атака Вектор 76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C5592"/>
                </a:solidFill>
                <a:ea typeface="Calibri" pitchFamily="34" charset="0"/>
                <a:cs typeface="Times New Roman" pitchFamily="18" charset="0"/>
              </a:rPr>
              <a:t>Виды атак на блокчейн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4</a:t>
            </a:fld>
            <a:endParaRPr lang="ru-RU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C5592"/>
                </a:solidFill>
                <a:ea typeface="Calibri" pitchFamily="34" charset="0"/>
                <a:cs typeface="Times New Roman" pitchFamily="18" charset="0"/>
              </a:rPr>
              <a:t>Реализованные атаки на блокчейн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5</a:t>
            </a:fld>
            <a:endParaRPr lang="ru-RU" sz="1600">
              <a:solidFill>
                <a:schemeClr val="tx2"/>
              </a:solidFill>
            </a:endParaRPr>
          </a:p>
        </p:txBody>
      </p:sp>
      <p:pic>
        <p:nvPicPr>
          <p:cNvPr id="1026" name="Диаграмма 1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52128"/>
            <a:ext cx="8352928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C5592"/>
                </a:solidFill>
                <a:ea typeface="Calibri" pitchFamily="34" charset="0"/>
                <a:cs typeface="Times New Roman" pitchFamily="18" charset="0"/>
              </a:rPr>
              <a:t>Реализованные атаки на блокчейн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C5592"/>
              </a:solidFill>
              <a:effectLst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6</a:t>
            </a:fld>
            <a:endParaRPr lang="ru-RU" sz="1600">
              <a:solidFill>
                <a:schemeClr val="tx2"/>
              </a:solidFill>
            </a:endParaRPr>
          </a:p>
        </p:txBody>
      </p:sp>
      <p:pic>
        <p:nvPicPr>
          <p:cNvPr id="2050" name="Диаграмма 1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73448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99792" y="2420888"/>
            <a:ext cx="367240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0C5592"/>
                </a:solidFill>
                <a:latin typeface="Eras Demi ITC" pitchFamily="34" charset="0"/>
              </a:rPr>
              <a:t>СПАСИБО</a:t>
            </a:r>
          </a:p>
          <a:p>
            <a:pPr algn="ctr"/>
            <a:endParaRPr lang="ru-RU" sz="3300" b="1" dirty="0" smtClean="0">
              <a:solidFill>
                <a:srgbClr val="0C5592"/>
              </a:solidFill>
            </a:endParaRPr>
          </a:p>
          <a:p>
            <a:pPr algn="ctr"/>
            <a:r>
              <a:rPr lang="ru-RU" sz="3300" b="1" dirty="0" smtClean="0">
                <a:solidFill>
                  <a:srgbClr val="0C5592"/>
                </a:solidFill>
              </a:rPr>
              <a:t>ВАШИ ВОПРОСЫ</a:t>
            </a:r>
            <a:endParaRPr lang="ru-RU" sz="3300" b="1" dirty="0">
              <a:solidFill>
                <a:srgbClr val="0C5592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446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7</a:t>
            </a:fld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589330"/>
            <a:ext cx="849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0D5B9B"/>
                </a:solidFill>
              </a:rPr>
              <a:t>Proof of Work</a:t>
            </a:r>
            <a:r>
              <a:rPr lang="ru-RU" sz="2400" b="1" dirty="0" smtClean="0">
                <a:solidFill>
                  <a:srgbClr val="0D5B9B"/>
                </a:solidFill>
              </a:rPr>
              <a:t>:</a:t>
            </a:r>
          </a:p>
        </p:txBody>
      </p:sp>
      <p:pic>
        <p:nvPicPr>
          <p:cNvPr id="2050" name="Picture 2" descr="ÐÐ°ÑÑÐ¸Ð½ÐºÐ¸ Ð¿Ð¾ Ð·Ð°Ð¿ÑÐ¾ÑÑ ÑÐµÑÐ¼Ð° Ð¼Ð°Ð¹Ð½Ð¸Ð½Ð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3808811" cy="2520280"/>
          </a:xfrm>
          <a:prstGeom prst="rect">
            <a:avLst/>
          </a:prstGeom>
          <a:noFill/>
        </p:spPr>
      </p:pic>
      <p:pic>
        <p:nvPicPr>
          <p:cNvPr id="2052" name="Picture 4" descr="ÐÐ°ÑÑÐ¸Ð½ÐºÐ¸ Ð¿Ð¾ Ð·Ð°Ð¿ÑÐ¾ÑÑ asics mi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628800"/>
            <a:ext cx="2736304" cy="255183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899592" y="429309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Майнинг</a:t>
            </a:r>
            <a:r>
              <a:rPr lang="ru-RU" dirty="0" smtClean="0"/>
              <a:t>,  (от англ. </a:t>
            </a:r>
            <a:r>
              <a:rPr lang="ru-RU" i="1" dirty="0" err="1" smtClean="0"/>
              <a:t>mining</a:t>
            </a:r>
            <a:r>
              <a:rPr lang="ru-RU" dirty="0" smtClean="0"/>
              <a:t> — </a:t>
            </a:r>
            <a:r>
              <a:rPr lang="ru-RU" i="1" dirty="0" smtClean="0"/>
              <a:t>добыча полезных ископаемых</a:t>
            </a:r>
            <a:r>
              <a:rPr lang="ru-RU" dirty="0" smtClean="0"/>
              <a:t>) — деятельность по созданию новых блоков в блокчейне)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8</a:t>
            </a:fld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124744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Ночь перед великим сражением с противником. </a:t>
            </a:r>
          </a:p>
          <a:p>
            <a:endParaRPr lang="ru-RU" sz="1200" dirty="0" smtClean="0"/>
          </a:p>
          <a:p>
            <a:r>
              <a:rPr lang="ru-RU" sz="1200" dirty="0" smtClean="0"/>
              <a:t>Византийская армия состоит из </a:t>
            </a:r>
            <a:r>
              <a:rPr lang="en-US" sz="1200" dirty="0" smtClean="0"/>
              <a:t>N</a:t>
            </a:r>
            <a:r>
              <a:rPr lang="ru-RU" sz="1200" dirty="0" smtClean="0"/>
              <a:t> легионов, каждым из которых командует свой генерал. Также у армии есть главнокомандующий, которому подчиняются генералы.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В то же самое время, империя находится в упадке, и любой из генералов и даже главнокомандующий могут быть предателями Византии, заинтересованными в её поражении.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Ночью каждый из генералов получает от предводителя приказ о варианте действий в 10 часов утра (время одинаковое для всех и известно заранее), а именно: «атаковать противника» или «отступать».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Возможные исходы сражения: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Если все верные генералы атакуют — Византия уничтожит противника (благоприятный исход).</a:t>
            </a:r>
          </a:p>
          <a:p>
            <a:r>
              <a:rPr lang="ru-RU" sz="1200" dirty="0" smtClean="0"/>
              <a:t>Если все верные генералы отступят — Византия сохранит свою армию (промежуточный исход).</a:t>
            </a:r>
          </a:p>
          <a:p>
            <a:r>
              <a:rPr lang="ru-RU" sz="1200" dirty="0" smtClean="0"/>
              <a:t>Если некоторые верные генералы атакуют, а некоторые отступят — противник уничтожит всю армию Византии (неблагоприятный исход).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Также следует учитывать, что если главнокомандующий — предатель, то он может дать разным генералам противоположные приказы, чтобы обеспечить уничтожение армии. Следовательно, генералам лучше не доверять его приказам.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Если же каждый генерал будет действовать полностью независимо от других (например, сделает случайный выбор), то вероятность благоприятного исхода весьма низка.</a:t>
            </a:r>
            <a:endParaRPr lang="en-US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Поэтому генералы нуждаются в обмене информацией между собой, чтобы прийти к единому решению.</a:t>
            </a:r>
            <a:endParaRPr lang="ru-RU" sz="1200" dirty="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2486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448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446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35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620688"/>
            <a:ext cx="3394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D5B9B"/>
                </a:solidFill>
              </a:rPr>
              <a:t>Задача византийских генералов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B9068-D0D0-4A7C-9EA5-2237600DDC7D}" type="slidenum">
              <a:rPr lang="ru-RU" sz="1600" smtClean="0">
                <a:solidFill>
                  <a:schemeClr val="tx2"/>
                </a:solidFill>
              </a:rPr>
              <a:pPr/>
              <a:t>9</a:t>
            </a:fld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767</Words>
  <Application>Microsoft Office PowerPoint</Application>
  <PresentationFormat>Экран (4:3)</PresentationFormat>
  <Paragraphs>153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model of a symmetric cryptoalgorithm based on representing numbers as sums of special code elements</dc:title>
  <dc:creator>Пользователь Windows</dc:creator>
  <cp:lastModifiedBy>Andrey Barinov</cp:lastModifiedBy>
  <cp:revision>232</cp:revision>
  <dcterms:created xsi:type="dcterms:W3CDTF">2018-10-15T13:40:15Z</dcterms:created>
  <dcterms:modified xsi:type="dcterms:W3CDTF">2019-05-30T05:32:47Z</dcterms:modified>
</cp:coreProperties>
</file>