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6A60524-AAA1-4C8E-95CC-6D7B2EAACDDA}">
  <a:tblStyle styleId="{36A60524-AAA1-4C8E-95CC-6D7B2EAACDD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417"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95da87a26_2_8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solidFill>
                  <a:schemeClr val="dk1"/>
                </a:solidFill>
              </a:rPr>
              <a:t>В течение длительного времени автоматизированные системы управления технологическими процессами (АСУТП) были изолированы от внешних сетей. В настоящий момент АСУТП всё чаще интегрируются в корпоративные сети, что делает технологические системы более доступными как для легитимных пользователей, так и для злоумышленников. Для повышения уровня безопасности АСУТП предлагается использовать методы машинного обучения. В частности рекуррентные нейронные сети для моделирования сетевого трафика между компонентами АСУТП с целью детектирования аномалий. </a:t>
            </a:r>
            <a:endParaRPr/>
          </a:p>
        </p:txBody>
      </p:sp>
      <p:sp>
        <p:nvSpPr>
          <p:cNvPr id="139" name="Google Shape;139;g495da87a26_2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95da87a26_9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95da87a26_9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95da87a26_7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95da87a26_7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ru"/>
              <a:t>В течение длительного времени автоматизированные системы управления технологическими процессами (АСУТП) были изолированы от внешних сетей, и, в особенности от Интернета. Для отрасли в целом характерен низкий уровень культуры информационной безопасности, в частности, это касается оперативной разработки обновлений безопасности производителями и своевременной установки этих обновлений на объекте. Технологический процесс имеет значительное количество параметров, нормативные значения которых могут изменяться при изменении структуры процесса, которое неизбежно происходит со временем. Кроме того, сигналы датчиков технологического оборудования, как правило, взаимосвязаны и могут быть зашумлены вследствие воздействия помех. АСУ ТП многих промышленных предприятий относятся к критической информационной инфраструктуре, от нормального функционирования которой зависит качество жизни значительного числа людей и/или экономическое благополучие отдельного региона или страны.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95da87a26_2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95da87a26_2_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495da87a26_2_9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r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95da87a26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95da87a26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Технологический процесс имеет значительное количество параметров, нормативные значения которых могут изменяться при изменении структуры процесса, которое неизбежно происходит со временем. Кроме того, сигналы датчиков технологического оборудования, как правило, взаимосвязаны и могут быть зашумлены вследствие воздействия помех. Наличие взаимосвязей и шумов значительно усложняет задачу обнаружения аномалий в работе АСУ ТП. Поэтому, для выявления аномалии в работе технологического процесса, разумно использовать методы машинного обучения, которые позволяют избежать создания большого числа правил, регламентирующих нормальную работу процесса.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95da87a26_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95da87a26_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Как правило, задачу обнаружения вторжений в АСУТП методами машинного обучения сводят к одной из стандартных задач машинного обучения: классификации, кластеризации или выявлению аномалий.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95da87a26_9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95da87a26_9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Рекуррентные нейронные сети (RNN) являются классом моделей машинного обучения, отличительной особенностью которых является наличие в архитектуре обратной связи. Обратная связь обеспечивает возможность анализа последовательных данных (временных рядов), так как приналичии обратной связи сеть может «запоминать» историю последовательности, которая используется для прогнозирования. В частности, с помощью рекуррентной нейронной сети можно анализировать ход технологического процесса, обучая сеть на данных, извлеченных из сетевого трафика. Сети LSTM  - рекуррентные нейронные сети, в архитектуре которых есть специальный блок памяти (memory cells). Более сложная структура LSTM позволяет им запоминать информацию о большем количестве элементов последовательности. Архитектура GRU предполагает использование механизма вентилей, который также позволяет сети запоминать большие последовательности, чем простые RNN. При этом, сети GRU имеют меньшее число параметров чем LSTM и обучаются несколько быстрее.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95da87a26_9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95da87a26_9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В исследовании использовался н</a:t>
            </a:r>
            <a:r>
              <a:rPr lang="ru"/>
              <a:t>абор данных Gas Pipeline, взятый из открытых источников. В нём представлены данные, соответствующие нормальной работе системы и данные, соответствующие различным атакам. Система состоит из бензопровода, помпы, компрессора, датчика давления и предохранительного клапана, управляемого соленоидом. Необходимый уровень давления в системе поддерживается с помощью пропорционально-интегрально-дифференцирующего (ПИД) регулятора. Для коммуникации в описанной системе используется протокол прикладного уровня Modbus.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95da87a26_9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95da87a26_9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Сетевые пакеты с метками времени после </a:t>
            </a:r>
            <a:r>
              <a:rPr lang="ru"/>
              <a:t>н</a:t>
            </a:r>
            <a:r>
              <a:rPr lang="ru"/>
              <a:t>екоторой обработки составляют набор данных, таким образом запись набора данных соответствует сетевому пакету Modbus. Каждая запись содержит значения 16 признаков, некоторые из которых несут в себе информацию о сети (адрес назначения пакета, код функции Modbus и т.д.), а остальные - характеризуют состояние технологического процесса.</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95da87a26_9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95da87a26_9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На примере </a:t>
            </a:r>
            <a:r>
              <a:rPr lang="ru"/>
              <a:t>н</a:t>
            </a:r>
            <a:r>
              <a:rPr lang="ru"/>
              <a:t>абора данных Gas Pipeline представлены результаты выполнения некоторых классических алгоритмов машинного обучения, взятых из работ других исследователей. В таблице представлены данные о производительности используемых алгоритмов. В качестве метрик качества работы алгоритма использованы accuracy (доля правильных ответов), precision (точность) и recall (полнота). Доля правильных ответов определяется как отношение числа правильно определённых алгоритмом объектов к числу всех объектов тестовой выборки.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95da87a26_9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95da87a26_9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После предобработки данных и нормализации признаков, было проведено тестирование сетей LSTM GRU для выявления атак (данные были разбиты на два класса: нормальный трафик и атака). Несколько итераций обучения и валидации, позволили подобрать оптимальные параметры для каждой сети. В ходе экспериментов, для нейронных сетей LSTM и GRU были получены следующие результаты, представленные в табл. 4. Также, для сравнения, на следующих слайдах представлены графики точности и функции потерь сетей GRU и LSTM на этапе обучения.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099b16d59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099b16d59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Также, на графиках точности и функции потерь можно видеть, как в течение первых 11 эпох сеть GRU обучается быстрее, чем сеть LSTM, однако впоследствии, примерно после 12 эпохи обучения, ситуация меняется. Примерно в это же время, наблюдается эффект переобучения.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099b16d59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099b16d59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В целом же, сеть GRU обучается и работает быстрее, так как за счёт отсутствия ячейки состояния, нужно совершить меньшее количество вычислений на эпоху. Таким образом, в случае набора данных Gas Pipeline, сеть GRU является лучшим решением, чем сеть LSTM. При этом, если нет ограничений на вычислительные ресурсы, и существует большой набор обучающих данных, целесообразнее использовать сети LSTM.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95da87a26_9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95da87a26_9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В сравнении с другими алгоритмами машинного обучения, рекуррентные нейронные сети показывают существенно лучшие результаты, чем алгоритмы K-means и простые алгоритмы классификации (NB), однако проигрывают более сложным алгоритмам классификации. Поэтому применение рекуррентных нейронных сетей для моделирования и прогнозирования сетевого трафика АСУ ТП с целью обнаружения аномалий является перспективным подходом, но для их практического внедрения требуется повышение точности результатов. Причиной </a:t>
            </a:r>
            <a:r>
              <a:rPr lang="ru"/>
              <a:t>невысокой </a:t>
            </a:r>
            <a:r>
              <a:rPr lang="ru"/>
              <a:t>точности полученных результатов может являться недостаточный для рассматриваемых моделей объём данных, используемых для обучения. Для достижения приемлемой точности возможно применение различных улучшений и техник оптимизации. Например можно разработать топологию сети, лучше подходящую для решения этой задачи, в частности </a:t>
            </a:r>
            <a:r>
              <a:rPr lang="ru">
                <a:solidFill>
                  <a:schemeClr val="dk1"/>
                </a:solidFill>
              </a:rPr>
              <a:t>повторяющиеся паттерны, соответствующие циклам технологического процесса и гетерогенную природу данных.</a:t>
            </a:r>
            <a:r>
              <a:rPr lang="ru"/>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Empty">
  <p:cSld name="1_Empty">
    <p:spTree>
      <p:nvGrpSpPr>
        <p:cNvPr id="56" name="Shape 56"/>
        <p:cNvGrpSpPr/>
        <p:nvPr/>
      </p:nvGrpSpPr>
      <p:grpSpPr>
        <a:xfrm>
          <a:off x="0" y="0"/>
          <a:ext cx="0" cy="0"/>
          <a:chOff x="0" y="0"/>
          <a:chExt cx="0" cy="0"/>
        </a:xfrm>
      </p:grpSpPr>
      <p:sp>
        <p:nvSpPr>
          <p:cNvPr id="57" name="Google Shape;57;p14"/>
          <p:cNvSpPr txBox="1"/>
          <p:nvPr>
            <p:ph idx="12" type="sldNum"/>
          </p:nvPr>
        </p:nvSpPr>
        <p:spPr>
          <a:xfrm>
            <a:off x="7120043" y="4857752"/>
            <a:ext cx="1527049" cy="114300"/>
          </a:xfrm>
          <a:prstGeom prst="rect">
            <a:avLst/>
          </a:prstGeom>
          <a:noFill/>
          <a:ln>
            <a:noFill/>
          </a:ln>
        </p:spPr>
        <p:txBody>
          <a:bodyPr anchorCtr="0" anchor="t" bIns="0" lIns="0" spcFirstLastPara="1" rIns="0" wrap="square" tIns="0">
            <a:noAutofit/>
          </a:bodyPr>
          <a:lstStyle>
            <a:lvl1pPr indent="0" lvl="0" marL="0" algn="r">
              <a:spcBef>
                <a:spcPts val="0"/>
              </a:spcBef>
              <a:buNone/>
              <a:defRPr b="0" i="0" sz="670" u="none" cap="none" strike="noStrike">
                <a:solidFill>
                  <a:schemeClr val="dk1"/>
                </a:solidFill>
                <a:latin typeface="Arial"/>
                <a:ea typeface="Arial"/>
                <a:cs typeface="Arial"/>
                <a:sym typeface="Arial"/>
              </a:defRPr>
            </a:lvl1pPr>
            <a:lvl2pPr indent="0" lvl="1" marL="0" algn="r">
              <a:spcBef>
                <a:spcPts val="0"/>
              </a:spcBef>
              <a:buNone/>
              <a:defRPr b="0" i="0" sz="670" u="none" cap="none" strike="noStrike">
                <a:solidFill>
                  <a:schemeClr val="dk1"/>
                </a:solidFill>
                <a:latin typeface="Arial"/>
                <a:ea typeface="Arial"/>
                <a:cs typeface="Arial"/>
                <a:sym typeface="Arial"/>
              </a:defRPr>
            </a:lvl2pPr>
            <a:lvl3pPr indent="0" lvl="2" marL="0" algn="r">
              <a:spcBef>
                <a:spcPts val="0"/>
              </a:spcBef>
              <a:buNone/>
              <a:defRPr b="0" i="0" sz="670" u="none" cap="none" strike="noStrike">
                <a:solidFill>
                  <a:schemeClr val="dk1"/>
                </a:solidFill>
                <a:latin typeface="Arial"/>
                <a:ea typeface="Arial"/>
                <a:cs typeface="Arial"/>
                <a:sym typeface="Arial"/>
              </a:defRPr>
            </a:lvl3pPr>
            <a:lvl4pPr indent="0" lvl="3" marL="0" algn="r">
              <a:spcBef>
                <a:spcPts val="0"/>
              </a:spcBef>
              <a:buNone/>
              <a:defRPr b="0" i="0" sz="670" u="none" cap="none" strike="noStrike">
                <a:solidFill>
                  <a:schemeClr val="dk1"/>
                </a:solidFill>
                <a:latin typeface="Arial"/>
                <a:ea typeface="Arial"/>
                <a:cs typeface="Arial"/>
                <a:sym typeface="Arial"/>
              </a:defRPr>
            </a:lvl4pPr>
            <a:lvl5pPr indent="0" lvl="4" marL="0" algn="r">
              <a:spcBef>
                <a:spcPts val="0"/>
              </a:spcBef>
              <a:buNone/>
              <a:defRPr b="0" i="0" sz="670" u="none" cap="none" strike="noStrike">
                <a:solidFill>
                  <a:schemeClr val="dk1"/>
                </a:solidFill>
                <a:latin typeface="Arial"/>
                <a:ea typeface="Arial"/>
                <a:cs typeface="Arial"/>
                <a:sym typeface="Arial"/>
              </a:defRPr>
            </a:lvl5pPr>
            <a:lvl6pPr indent="0" lvl="5" marL="0" algn="r">
              <a:spcBef>
                <a:spcPts val="0"/>
              </a:spcBef>
              <a:buNone/>
              <a:defRPr b="0" i="0" sz="670" u="none" cap="none" strike="noStrike">
                <a:solidFill>
                  <a:schemeClr val="dk1"/>
                </a:solidFill>
                <a:latin typeface="Arial"/>
                <a:ea typeface="Arial"/>
                <a:cs typeface="Arial"/>
                <a:sym typeface="Arial"/>
              </a:defRPr>
            </a:lvl6pPr>
            <a:lvl7pPr indent="0" lvl="6" marL="0" algn="r">
              <a:spcBef>
                <a:spcPts val="0"/>
              </a:spcBef>
              <a:buNone/>
              <a:defRPr b="0" i="0" sz="670" u="none" cap="none" strike="noStrike">
                <a:solidFill>
                  <a:schemeClr val="dk1"/>
                </a:solidFill>
                <a:latin typeface="Arial"/>
                <a:ea typeface="Arial"/>
                <a:cs typeface="Arial"/>
                <a:sym typeface="Arial"/>
              </a:defRPr>
            </a:lvl7pPr>
            <a:lvl8pPr indent="0" lvl="7" marL="0" algn="r">
              <a:spcBef>
                <a:spcPts val="0"/>
              </a:spcBef>
              <a:buNone/>
              <a:defRPr b="0" i="0" sz="670" u="none" cap="none" strike="noStrike">
                <a:solidFill>
                  <a:schemeClr val="dk1"/>
                </a:solidFill>
                <a:latin typeface="Arial"/>
                <a:ea typeface="Arial"/>
                <a:cs typeface="Arial"/>
                <a:sym typeface="Arial"/>
              </a:defRPr>
            </a:lvl8pPr>
            <a:lvl9pPr indent="0" lvl="8" marL="0" algn="r">
              <a:spcBef>
                <a:spcPts val="0"/>
              </a:spcBef>
              <a:buNone/>
              <a:defRPr b="0" i="0" sz="67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
        <p:nvSpPr>
          <p:cNvPr id="58" name="Google Shape;58;p1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9" name="Google Shape;59;p14"/>
          <p:cNvPicPr preferRelativeResize="0"/>
          <p:nvPr/>
        </p:nvPicPr>
        <p:blipFill rotWithShape="1">
          <a:blip r:embed="rId2">
            <a:alphaModFix/>
          </a:blip>
          <a:srcRect b="0" l="0" r="0" t="0"/>
          <a:stretch/>
        </p:blipFill>
        <p:spPr>
          <a:xfrm>
            <a:off x="0" y="0"/>
            <a:ext cx="4568483"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79400" y="70906"/>
            <a:ext cx="8593300" cy="429194"/>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rgbClr val="1F3864"/>
              </a:buClr>
              <a:buSzPts val="4400"/>
              <a:buFont typeface="Calibri"/>
              <a:buNone/>
              <a:defRPr>
                <a:solidFill>
                  <a:srgbClr val="1F38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5"/>
          <p:cNvSpPr txBox="1"/>
          <p:nvPr>
            <p:ph idx="1" type="body"/>
          </p:nvPr>
        </p:nvSpPr>
        <p:spPr>
          <a:xfrm>
            <a:off x="279400" y="640383"/>
            <a:ext cx="8593300" cy="3797539"/>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5"/>
          <p:cNvSpPr txBox="1"/>
          <p:nvPr>
            <p:ph idx="12" type="sldNum"/>
          </p:nvPr>
        </p:nvSpPr>
        <p:spPr>
          <a:xfrm>
            <a:off x="8515350" y="4840569"/>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400" u="none" cap="none" strike="noStrike">
                <a:solidFill>
                  <a:schemeClr val="dk1"/>
                </a:solidFill>
                <a:latin typeface="Calibri"/>
                <a:ea typeface="Calibri"/>
                <a:cs typeface="Calibri"/>
                <a:sym typeface="Calibri"/>
              </a:defRPr>
            </a:lvl1pPr>
            <a:lvl2pPr indent="0" lvl="1" marL="0" algn="r">
              <a:spcBef>
                <a:spcPts val="0"/>
              </a:spcBef>
              <a:buNone/>
              <a:defRPr b="0" i="0" sz="1400" u="none" cap="none" strike="noStrike">
                <a:solidFill>
                  <a:schemeClr val="dk1"/>
                </a:solidFill>
                <a:latin typeface="Calibri"/>
                <a:ea typeface="Calibri"/>
                <a:cs typeface="Calibri"/>
                <a:sym typeface="Calibri"/>
              </a:defRPr>
            </a:lvl2pPr>
            <a:lvl3pPr indent="0" lvl="2" marL="0" algn="r">
              <a:spcBef>
                <a:spcPts val="0"/>
              </a:spcBef>
              <a:buNone/>
              <a:defRPr b="0" i="0" sz="1400" u="none" cap="none" strike="noStrike">
                <a:solidFill>
                  <a:schemeClr val="dk1"/>
                </a:solidFill>
                <a:latin typeface="Calibri"/>
                <a:ea typeface="Calibri"/>
                <a:cs typeface="Calibri"/>
                <a:sym typeface="Calibri"/>
              </a:defRPr>
            </a:lvl3pPr>
            <a:lvl4pPr indent="0" lvl="3" marL="0" algn="r">
              <a:spcBef>
                <a:spcPts val="0"/>
              </a:spcBef>
              <a:buNone/>
              <a:defRPr b="0" i="0" sz="1400" u="none" cap="none" strike="noStrike">
                <a:solidFill>
                  <a:schemeClr val="dk1"/>
                </a:solidFill>
                <a:latin typeface="Calibri"/>
                <a:ea typeface="Calibri"/>
                <a:cs typeface="Calibri"/>
                <a:sym typeface="Calibri"/>
              </a:defRPr>
            </a:lvl4pPr>
            <a:lvl5pPr indent="0" lvl="4" marL="0" algn="r">
              <a:spcBef>
                <a:spcPts val="0"/>
              </a:spcBef>
              <a:buNone/>
              <a:defRPr b="0" i="0" sz="1400" u="none" cap="none" strike="noStrike">
                <a:solidFill>
                  <a:schemeClr val="dk1"/>
                </a:solidFill>
                <a:latin typeface="Calibri"/>
                <a:ea typeface="Calibri"/>
                <a:cs typeface="Calibri"/>
                <a:sym typeface="Calibri"/>
              </a:defRPr>
            </a:lvl5pPr>
            <a:lvl6pPr indent="0" lvl="5" marL="0" algn="r">
              <a:spcBef>
                <a:spcPts val="0"/>
              </a:spcBef>
              <a:buNone/>
              <a:defRPr b="0" i="0" sz="1400" u="none" cap="none" strike="noStrike">
                <a:solidFill>
                  <a:schemeClr val="dk1"/>
                </a:solidFill>
                <a:latin typeface="Calibri"/>
                <a:ea typeface="Calibri"/>
                <a:cs typeface="Calibri"/>
                <a:sym typeface="Calibri"/>
              </a:defRPr>
            </a:lvl6pPr>
            <a:lvl7pPr indent="0" lvl="6" marL="0" algn="r">
              <a:spcBef>
                <a:spcPts val="0"/>
              </a:spcBef>
              <a:buNone/>
              <a:defRPr b="0" i="0" sz="1400" u="none" cap="none" strike="noStrike">
                <a:solidFill>
                  <a:schemeClr val="dk1"/>
                </a:solidFill>
                <a:latin typeface="Calibri"/>
                <a:ea typeface="Calibri"/>
                <a:cs typeface="Calibri"/>
                <a:sym typeface="Calibri"/>
              </a:defRPr>
            </a:lvl7pPr>
            <a:lvl8pPr indent="0" lvl="7" marL="0" algn="r">
              <a:spcBef>
                <a:spcPts val="0"/>
              </a:spcBef>
              <a:buNone/>
              <a:defRPr b="0" i="0" sz="1400" u="none" cap="none" strike="noStrike">
                <a:solidFill>
                  <a:schemeClr val="dk1"/>
                </a:solidFill>
                <a:latin typeface="Calibri"/>
                <a:ea typeface="Calibri"/>
                <a:cs typeface="Calibri"/>
                <a:sym typeface="Calibri"/>
              </a:defRPr>
            </a:lvl8pPr>
            <a:lvl9pPr indent="0" lvl="8" marL="0" algn="r">
              <a:spcBef>
                <a:spcPts val="0"/>
              </a:spcBef>
              <a:buNone/>
              <a:defRPr b="0" i="0" sz="14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cxnSp>
        <p:nvCxnSpPr>
          <p:cNvPr id="64" name="Google Shape;64;p15"/>
          <p:cNvCxnSpPr/>
          <p:nvPr/>
        </p:nvCxnSpPr>
        <p:spPr>
          <a:xfrm>
            <a:off x="145662" y="4511210"/>
            <a:ext cx="8852677" cy="8069"/>
          </a:xfrm>
          <a:prstGeom prst="straightConnector1">
            <a:avLst/>
          </a:prstGeom>
          <a:noFill/>
          <a:ln cap="flat" cmpd="sng" w="19050">
            <a:solidFill>
              <a:srgbClr val="264796"/>
            </a:solidFill>
            <a:prstDash val="solid"/>
            <a:miter lim="800000"/>
            <a:headEnd len="sm" w="sm" type="none"/>
            <a:tailEnd len="sm" w="sm" type="none"/>
          </a:ln>
        </p:spPr>
      </p:cxnSp>
      <p:pic>
        <p:nvPicPr>
          <p:cNvPr id="65" name="Google Shape;65;p15"/>
          <p:cNvPicPr preferRelativeResize="0"/>
          <p:nvPr/>
        </p:nvPicPr>
        <p:blipFill rotWithShape="1">
          <a:blip r:embed="rId2">
            <a:alphaModFix/>
          </a:blip>
          <a:srcRect b="0" l="0" r="0" t="0"/>
          <a:stretch/>
        </p:blipFill>
        <p:spPr>
          <a:xfrm>
            <a:off x="162544" y="4546607"/>
            <a:ext cx="2432271" cy="587926"/>
          </a:xfrm>
          <a:prstGeom prst="rect">
            <a:avLst/>
          </a:prstGeom>
          <a:noFill/>
          <a:ln>
            <a:noFill/>
          </a:ln>
        </p:spPr>
      </p:pic>
      <p:cxnSp>
        <p:nvCxnSpPr>
          <p:cNvPr id="66" name="Google Shape;66;p15"/>
          <p:cNvCxnSpPr/>
          <p:nvPr/>
        </p:nvCxnSpPr>
        <p:spPr>
          <a:xfrm>
            <a:off x="145662" y="557250"/>
            <a:ext cx="8852677" cy="8069"/>
          </a:xfrm>
          <a:prstGeom prst="straightConnector1">
            <a:avLst/>
          </a:prstGeom>
          <a:noFill/>
          <a:ln cap="flat" cmpd="sng" w="19050">
            <a:solidFill>
              <a:srgbClr val="264796"/>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устой слайд">
  <p:cSld name="Пустой слайд">
    <p:spTree>
      <p:nvGrpSpPr>
        <p:cNvPr id="67" name="Shape 67"/>
        <p:cNvGrpSpPr/>
        <p:nvPr/>
      </p:nvGrpSpPr>
      <p:grpSpPr>
        <a:xfrm>
          <a:off x="0" y="0"/>
          <a:ext cx="0" cy="0"/>
          <a:chOff x="0" y="0"/>
          <a:chExt cx="0" cy="0"/>
        </a:xfrm>
      </p:grpSpPr>
      <p:sp>
        <p:nvSpPr>
          <p:cNvPr id="68" name="Google Shape;68;p16"/>
          <p:cNvSpPr txBox="1"/>
          <p:nvPr>
            <p:ph type="title"/>
          </p:nvPr>
        </p:nvSpPr>
        <p:spPr>
          <a:xfrm>
            <a:off x="145662" y="33469"/>
            <a:ext cx="8852676" cy="590387"/>
          </a:xfrm>
          <a:prstGeom prst="rect">
            <a:avLst/>
          </a:prstGeom>
          <a:noFill/>
          <a:ln>
            <a:noFill/>
          </a:ln>
        </p:spPr>
        <p:txBody>
          <a:bodyPr anchorCtr="0" anchor="t" bIns="0" lIns="0" spcFirstLastPara="1" rIns="0" wrap="square" tIns="0"/>
          <a:lstStyle>
            <a:lvl1pPr lvl="0" algn="l">
              <a:lnSpc>
                <a:spcPct val="90000"/>
              </a:lnSpc>
              <a:spcBef>
                <a:spcPts val="0"/>
              </a:spcBef>
              <a:spcAft>
                <a:spcPts val="0"/>
              </a:spcAft>
              <a:buClr>
                <a:srgbClr val="2F5496"/>
              </a:buClr>
              <a:buSzPts val="1846"/>
              <a:buFont typeface="Calibri"/>
              <a:buNone/>
              <a:defRPr i="0" sz="1845">
                <a:solidFill>
                  <a:srgbClr val="2F549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6"/>
          <p:cNvSpPr txBox="1"/>
          <p:nvPr>
            <p:ph idx="12" type="sldNum"/>
          </p:nvPr>
        </p:nvSpPr>
        <p:spPr>
          <a:xfrm>
            <a:off x="7471290" y="4937465"/>
            <a:ext cx="1527049" cy="11430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831" u="none" cap="none" strike="noStrike">
                <a:solidFill>
                  <a:schemeClr val="dk1"/>
                </a:solidFill>
                <a:latin typeface="Calibri"/>
                <a:ea typeface="Calibri"/>
                <a:cs typeface="Calibri"/>
                <a:sym typeface="Calibri"/>
              </a:defRPr>
            </a:lvl1pPr>
            <a:lvl2pPr indent="0" lvl="1" marL="0" algn="r">
              <a:spcBef>
                <a:spcPts val="0"/>
              </a:spcBef>
              <a:buNone/>
              <a:defRPr b="0" i="0" sz="831" u="none" cap="none" strike="noStrike">
                <a:solidFill>
                  <a:schemeClr val="dk1"/>
                </a:solidFill>
                <a:latin typeface="Calibri"/>
                <a:ea typeface="Calibri"/>
                <a:cs typeface="Calibri"/>
                <a:sym typeface="Calibri"/>
              </a:defRPr>
            </a:lvl2pPr>
            <a:lvl3pPr indent="0" lvl="2" marL="0" algn="r">
              <a:spcBef>
                <a:spcPts val="0"/>
              </a:spcBef>
              <a:buNone/>
              <a:defRPr b="0" i="0" sz="831" u="none" cap="none" strike="noStrike">
                <a:solidFill>
                  <a:schemeClr val="dk1"/>
                </a:solidFill>
                <a:latin typeface="Calibri"/>
                <a:ea typeface="Calibri"/>
                <a:cs typeface="Calibri"/>
                <a:sym typeface="Calibri"/>
              </a:defRPr>
            </a:lvl3pPr>
            <a:lvl4pPr indent="0" lvl="3" marL="0" algn="r">
              <a:spcBef>
                <a:spcPts val="0"/>
              </a:spcBef>
              <a:buNone/>
              <a:defRPr b="0" i="0" sz="831" u="none" cap="none" strike="noStrike">
                <a:solidFill>
                  <a:schemeClr val="dk1"/>
                </a:solidFill>
                <a:latin typeface="Calibri"/>
                <a:ea typeface="Calibri"/>
                <a:cs typeface="Calibri"/>
                <a:sym typeface="Calibri"/>
              </a:defRPr>
            </a:lvl4pPr>
            <a:lvl5pPr indent="0" lvl="4" marL="0" algn="r">
              <a:spcBef>
                <a:spcPts val="0"/>
              </a:spcBef>
              <a:buNone/>
              <a:defRPr b="0" i="0" sz="831" u="none" cap="none" strike="noStrike">
                <a:solidFill>
                  <a:schemeClr val="dk1"/>
                </a:solidFill>
                <a:latin typeface="Calibri"/>
                <a:ea typeface="Calibri"/>
                <a:cs typeface="Calibri"/>
                <a:sym typeface="Calibri"/>
              </a:defRPr>
            </a:lvl5pPr>
            <a:lvl6pPr indent="0" lvl="5" marL="0" algn="r">
              <a:spcBef>
                <a:spcPts val="0"/>
              </a:spcBef>
              <a:buNone/>
              <a:defRPr b="0" i="0" sz="831" u="none" cap="none" strike="noStrike">
                <a:solidFill>
                  <a:schemeClr val="dk1"/>
                </a:solidFill>
                <a:latin typeface="Calibri"/>
                <a:ea typeface="Calibri"/>
                <a:cs typeface="Calibri"/>
                <a:sym typeface="Calibri"/>
              </a:defRPr>
            </a:lvl6pPr>
            <a:lvl7pPr indent="0" lvl="6" marL="0" algn="r">
              <a:spcBef>
                <a:spcPts val="0"/>
              </a:spcBef>
              <a:buNone/>
              <a:defRPr b="0" i="0" sz="831" u="none" cap="none" strike="noStrike">
                <a:solidFill>
                  <a:schemeClr val="dk1"/>
                </a:solidFill>
                <a:latin typeface="Calibri"/>
                <a:ea typeface="Calibri"/>
                <a:cs typeface="Calibri"/>
                <a:sym typeface="Calibri"/>
              </a:defRPr>
            </a:lvl7pPr>
            <a:lvl8pPr indent="0" lvl="7" marL="0" algn="r">
              <a:spcBef>
                <a:spcPts val="0"/>
              </a:spcBef>
              <a:buNone/>
              <a:defRPr b="0" i="0" sz="831" u="none" cap="none" strike="noStrike">
                <a:solidFill>
                  <a:schemeClr val="dk1"/>
                </a:solidFill>
                <a:latin typeface="Calibri"/>
                <a:ea typeface="Calibri"/>
                <a:cs typeface="Calibri"/>
                <a:sym typeface="Calibri"/>
              </a:defRPr>
            </a:lvl8pPr>
            <a:lvl9pPr indent="0" lvl="8" marL="0" algn="r">
              <a:spcBef>
                <a:spcPts val="0"/>
              </a:spcBef>
              <a:buNone/>
              <a:defRPr b="0" i="0" sz="831"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endParaRPr/>
          </a:p>
        </p:txBody>
      </p:sp>
      <p:cxnSp>
        <p:nvCxnSpPr>
          <p:cNvPr id="70" name="Google Shape;70;p16"/>
          <p:cNvCxnSpPr/>
          <p:nvPr/>
        </p:nvCxnSpPr>
        <p:spPr>
          <a:xfrm>
            <a:off x="145662" y="557250"/>
            <a:ext cx="8852677" cy="8069"/>
          </a:xfrm>
          <a:prstGeom prst="straightConnector1">
            <a:avLst/>
          </a:prstGeom>
          <a:noFill/>
          <a:ln cap="flat" cmpd="sng" w="19050">
            <a:solidFill>
              <a:srgbClr val="264796"/>
            </a:solidFill>
            <a:prstDash val="solid"/>
            <a:miter lim="800000"/>
            <a:headEnd len="sm" w="sm" type="none"/>
            <a:tailEnd len="sm" w="sm" type="none"/>
          </a:ln>
        </p:spPr>
      </p:cxnSp>
      <p:cxnSp>
        <p:nvCxnSpPr>
          <p:cNvPr id="71" name="Google Shape;71;p16"/>
          <p:cNvCxnSpPr/>
          <p:nvPr/>
        </p:nvCxnSpPr>
        <p:spPr>
          <a:xfrm>
            <a:off x="145662" y="4511210"/>
            <a:ext cx="8852677" cy="8069"/>
          </a:xfrm>
          <a:prstGeom prst="straightConnector1">
            <a:avLst/>
          </a:prstGeom>
          <a:noFill/>
          <a:ln cap="flat" cmpd="sng" w="19050">
            <a:solidFill>
              <a:srgbClr val="264796"/>
            </a:solidFill>
            <a:prstDash val="solid"/>
            <a:miter lim="800000"/>
            <a:headEnd len="sm" w="sm" type="none"/>
            <a:tailEnd len="sm" w="sm" type="none"/>
          </a:ln>
        </p:spPr>
      </p:cxnSp>
      <p:pic>
        <p:nvPicPr>
          <p:cNvPr id="72" name="Google Shape;72;p16"/>
          <p:cNvPicPr preferRelativeResize="0"/>
          <p:nvPr/>
        </p:nvPicPr>
        <p:blipFill rotWithShape="1">
          <a:blip r:embed="rId2">
            <a:alphaModFix/>
          </a:blip>
          <a:srcRect b="0" l="0" r="0" t="0"/>
          <a:stretch/>
        </p:blipFill>
        <p:spPr>
          <a:xfrm>
            <a:off x="162544" y="4546607"/>
            <a:ext cx="2432271" cy="587926"/>
          </a:xfrm>
          <a:prstGeom prst="rect">
            <a:avLst/>
          </a:prstGeom>
          <a:noFill/>
          <a:ln>
            <a:noFill/>
          </a:ln>
        </p:spPr>
      </p:pic>
      <p:sp>
        <p:nvSpPr>
          <p:cNvPr id="73" name="Google Shape;73;p16"/>
          <p:cNvSpPr txBox="1"/>
          <p:nvPr>
            <p:ph idx="1" type="body"/>
          </p:nvPr>
        </p:nvSpPr>
        <p:spPr>
          <a:xfrm>
            <a:off x="162544" y="740569"/>
            <a:ext cx="8702056" cy="3581538"/>
          </a:xfrm>
          <a:prstGeom prst="rect">
            <a:avLst/>
          </a:prstGeom>
          <a:noFill/>
          <a:ln>
            <a:noFill/>
          </a:ln>
        </p:spPr>
        <p:txBody>
          <a:bodyPr anchorCtr="0" anchor="t" bIns="45700" lIns="91425" spcFirstLastPara="1" rIns="91425" wrap="square" tIns="45700"/>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4" name="Shape 74"/>
        <p:cNvGrpSpPr/>
        <p:nvPr/>
      </p:nvGrpSpPr>
      <p:grpSpPr>
        <a:xfrm>
          <a:off x="0" y="0"/>
          <a:ext cx="0" cy="0"/>
          <a:chOff x="0" y="0"/>
          <a:chExt cx="0" cy="0"/>
        </a:xfrm>
      </p:grpSpPr>
      <p:sp>
        <p:nvSpPr>
          <p:cNvPr id="75" name="Google Shape;75;p17"/>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subTitle"/>
          </p:nvPr>
        </p:nvSpPr>
        <p:spPr>
          <a:xfrm>
            <a:off x="1143000" y="2701528"/>
            <a:ext cx="6858000" cy="1241821"/>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7" name="Google Shape;77;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8"/>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3" name="Google Shape;83;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8"/>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6" name="Shape 86"/>
        <p:cNvGrpSpPr/>
        <p:nvPr/>
      </p:nvGrpSpPr>
      <p:grpSpPr>
        <a:xfrm>
          <a:off x="0" y="0"/>
          <a:ext cx="0" cy="0"/>
          <a:chOff x="0" y="0"/>
          <a:chExt cx="0" cy="0"/>
        </a:xfrm>
      </p:grpSpPr>
      <p:sp>
        <p:nvSpPr>
          <p:cNvPr id="87" name="Google Shape;87;p19"/>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9"/>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9"/>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9"/>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3" name="Shape 93"/>
        <p:cNvGrpSpPr/>
        <p:nvPr/>
      </p:nvGrpSpPr>
      <p:grpSpPr>
        <a:xfrm>
          <a:off x="0" y="0"/>
          <a:ext cx="0" cy="0"/>
          <a:chOff x="0" y="0"/>
          <a:chExt cx="0" cy="0"/>
        </a:xfrm>
      </p:grpSpPr>
      <p:sp>
        <p:nvSpPr>
          <p:cNvPr id="94" name="Google Shape;94;p20"/>
          <p:cNvSpPr txBox="1"/>
          <p:nvPr>
            <p:ph type="title"/>
          </p:nvPr>
        </p:nvSpPr>
        <p:spPr>
          <a:xfrm>
            <a:off x="629841" y="273845"/>
            <a:ext cx="7886700" cy="994172"/>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0"/>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6" name="Google Shape;96;p20"/>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0"/>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p20"/>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0"/>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2" name="Shape 102"/>
        <p:cNvGrpSpPr/>
        <p:nvPr/>
      </p:nvGrpSpPr>
      <p:grpSpPr>
        <a:xfrm>
          <a:off x="0" y="0"/>
          <a:ext cx="0" cy="0"/>
          <a:chOff x="0" y="0"/>
          <a:chExt cx="0" cy="0"/>
        </a:xfrm>
      </p:grpSpPr>
      <p:sp>
        <p:nvSpPr>
          <p:cNvPr id="103" name="Google Shape;103;p21"/>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1"/>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7" name="Shape 107"/>
        <p:cNvGrpSpPr/>
        <p:nvPr/>
      </p:nvGrpSpPr>
      <p:grpSpPr>
        <a:xfrm>
          <a:off x="0" y="0"/>
          <a:ext cx="0" cy="0"/>
          <a:chOff x="0" y="0"/>
          <a:chExt cx="0" cy="0"/>
        </a:xfrm>
      </p:grpSpPr>
      <p:sp>
        <p:nvSpPr>
          <p:cNvPr id="108" name="Google Shape;108;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2"/>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3"/>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3"/>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4" name="Google Shape;114;p23"/>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8" name="Shape 118"/>
        <p:cNvGrpSpPr/>
        <p:nvPr/>
      </p:nvGrpSpPr>
      <p:grpSpPr>
        <a:xfrm>
          <a:off x="0" y="0"/>
          <a:ext cx="0" cy="0"/>
          <a:chOff x="0" y="0"/>
          <a:chExt cx="0" cy="0"/>
        </a:xfrm>
      </p:grpSpPr>
      <p:sp>
        <p:nvSpPr>
          <p:cNvPr id="119" name="Google Shape;119;p24"/>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24"/>
          <p:cNvSpPr/>
          <p:nvPr>
            <p:ph idx="2" type="pic"/>
          </p:nvPr>
        </p:nvSpPr>
        <p:spPr>
          <a:xfrm>
            <a:off x="3887391" y="740569"/>
            <a:ext cx="4629150" cy="3655219"/>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1" name="Google Shape;121;p24"/>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5"/>
          <p:cNvSpPr txBox="1"/>
          <p:nvPr>
            <p:ph idx="1" type="body"/>
          </p:nvPr>
        </p:nvSpPr>
        <p:spPr>
          <a:xfrm rot="5400000">
            <a:off x="2940248" y="-942380"/>
            <a:ext cx="3263504" cy="78867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5"/>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26"/>
          <p:cNvSpPr txBox="1"/>
          <p:nvPr>
            <p:ph type="title"/>
          </p:nvPr>
        </p:nvSpPr>
        <p:spPr>
          <a:xfrm rot="5400000">
            <a:off x="5350073" y="1467445"/>
            <a:ext cx="4358879" cy="1971675"/>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6"/>
          <p:cNvSpPr txBox="1"/>
          <p:nvPr>
            <p:ph idx="1" type="body"/>
          </p:nvPr>
        </p:nvSpPr>
        <p:spPr>
          <a:xfrm rot="5400000">
            <a:off x="1349573" y="-447080"/>
            <a:ext cx="4358879" cy="58007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6"/>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8735850" y="5037993"/>
            <a:ext cx="408150" cy="105507"/>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
              <a:t>‹#›</a:t>
            </a:fld>
            <a:r>
              <a:rPr lang="ru"/>
              <a:t>/14</a:t>
            </a:r>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idx="4294967295" type="ctrTitle"/>
          </p:nvPr>
        </p:nvSpPr>
        <p:spPr>
          <a:xfrm>
            <a:off x="4502850" y="0"/>
            <a:ext cx="4641000" cy="51435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1F3864"/>
              </a:buClr>
              <a:buSzPts val="3240"/>
              <a:buFont typeface="Roboto Slab"/>
              <a:buNone/>
            </a:pPr>
            <a:r>
              <a:rPr lang="ru" sz="2400"/>
              <a:t>Моделирование сетевого трафика на основе рекуррентных нейронных сетей для обнаружения вторжений в АСУ ТП</a:t>
            </a:r>
            <a:endParaRPr sz="2400"/>
          </a:p>
          <a:p>
            <a:pPr indent="0" lvl="0" marL="0" marR="0" rtl="0" algn="r">
              <a:lnSpc>
                <a:spcPct val="90000"/>
              </a:lnSpc>
              <a:spcBef>
                <a:spcPts val="0"/>
              </a:spcBef>
              <a:spcAft>
                <a:spcPts val="0"/>
              </a:spcAft>
              <a:buClr>
                <a:srgbClr val="1F3864"/>
              </a:buClr>
              <a:buSzPts val="3240"/>
              <a:buFont typeface="Roboto Slab"/>
              <a:buNone/>
            </a:pPr>
            <a:r>
              <a:t/>
            </a:r>
            <a:endParaRPr sz="2400"/>
          </a:p>
          <a:p>
            <a:pPr indent="0" lvl="0" marL="0" rtl="0" algn="r">
              <a:spcBef>
                <a:spcPts val="0"/>
              </a:spcBef>
              <a:spcAft>
                <a:spcPts val="0"/>
              </a:spcAft>
              <a:buClr>
                <a:srgbClr val="1F3864"/>
              </a:buClr>
              <a:buSzPts val="3240"/>
              <a:buFont typeface="Roboto Slab"/>
              <a:buNone/>
            </a:pPr>
            <a:r>
              <a:rPr lang="ru" sz="1800">
                <a:solidFill>
                  <a:srgbClr val="1F3864"/>
                </a:solidFill>
              </a:rPr>
              <a:t>Соколов А.Н., </a:t>
            </a:r>
            <a:endParaRPr sz="1800">
              <a:solidFill>
                <a:srgbClr val="1F3864"/>
              </a:solidFill>
            </a:endParaRPr>
          </a:p>
          <a:p>
            <a:pPr indent="0" lvl="0" marL="0" rtl="0" algn="r">
              <a:spcBef>
                <a:spcPts val="0"/>
              </a:spcBef>
              <a:spcAft>
                <a:spcPts val="0"/>
              </a:spcAft>
              <a:buClr>
                <a:srgbClr val="1F3864"/>
              </a:buClr>
              <a:buSzPts val="3240"/>
              <a:buFont typeface="Roboto Slab"/>
              <a:buNone/>
            </a:pPr>
            <a:r>
              <a:rPr lang="ru" sz="1800">
                <a:solidFill>
                  <a:srgbClr val="1F3864"/>
                </a:solidFill>
              </a:rPr>
              <a:t>Алабугин С. К., </a:t>
            </a:r>
            <a:r>
              <a:rPr lang="ru" sz="1800">
                <a:solidFill>
                  <a:srgbClr val="1F3864"/>
                </a:solidFill>
              </a:rPr>
              <a:t>Пятницкий </a:t>
            </a:r>
            <a:r>
              <a:rPr lang="ru" sz="1800">
                <a:solidFill>
                  <a:srgbClr val="1F3864"/>
                </a:solidFill>
              </a:rPr>
              <a:t>И. А.</a:t>
            </a:r>
            <a:r>
              <a:rPr lang="ru" sz="1800">
                <a:solidFill>
                  <a:srgbClr val="1F3864"/>
                </a:solidFill>
              </a:rPr>
              <a:t>, </a:t>
            </a:r>
            <a:endParaRPr sz="1800">
              <a:solidFill>
                <a:srgbClr val="1F3864"/>
              </a:solidFill>
            </a:endParaRPr>
          </a:p>
          <a:p>
            <a:pPr indent="0" lvl="0" marL="0" marR="0" rtl="0" algn="r">
              <a:lnSpc>
                <a:spcPct val="90000"/>
              </a:lnSpc>
              <a:spcBef>
                <a:spcPts val="0"/>
              </a:spcBef>
              <a:spcAft>
                <a:spcPts val="0"/>
              </a:spcAft>
              <a:buClr>
                <a:srgbClr val="1F3864"/>
              </a:buClr>
              <a:buSzPts val="3240"/>
              <a:buFont typeface="Roboto Slab"/>
              <a:buNone/>
            </a:pPr>
            <a:r>
              <a:rPr lang="ru" sz="1800">
                <a:solidFill>
                  <a:srgbClr val="1F3864"/>
                </a:solidFill>
              </a:rPr>
              <a:t>Кафедра “Защита информации”</a:t>
            </a:r>
            <a:endParaRPr sz="1800">
              <a:solidFill>
                <a:srgbClr val="1F3864"/>
              </a:solidFill>
            </a:endParaRPr>
          </a:p>
          <a:p>
            <a:pPr indent="0" lvl="0" marL="0" marR="0" rtl="0" algn="r">
              <a:lnSpc>
                <a:spcPct val="90000"/>
              </a:lnSpc>
              <a:spcBef>
                <a:spcPts val="0"/>
              </a:spcBef>
              <a:spcAft>
                <a:spcPts val="0"/>
              </a:spcAft>
              <a:buClr>
                <a:srgbClr val="1F3864"/>
              </a:buClr>
              <a:buSzPts val="3240"/>
              <a:buFont typeface="Roboto Slab"/>
              <a:buNone/>
            </a:pPr>
            <a:r>
              <a:rPr lang="ru" sz="1800">
                <a:solidFill>
                  <a:srgbClr val="1F3864"/>
                </a:solidFill>
              </a:rPr>
              <a:t>Южно-Уральского государственного университета</a:t>
            </a:r>
            <a:endParaRPr sz="1800">
              <a:solidFill>
                <a:srgbClr val="1F3864"/>
              </a:solidFill>
            </a:endParaRPr>
          </a:p>
          <a:p>
            <a:pPr indent="0" lvl="0" marL="0" marR="0" rtl="0" algn="r">
              <a:lnSpc>
                <a:spcPct val="90000"/>
              </a:lnSpc>
              <a:spcBef>
                <a:spcPts val="0"/>
              </a:spcBef>
              <a:spcAft>
                <a:spcPts val="0"/>
              </a:spcAft>
              <a:buClr>
                <a:srgbClr val="1F3864"/>
              </a:buClr>
              <a:buSzPts val="3240"/>
              <a:buFont typeface="Roboto Slab"/>
              <a:buNone/>
            </a:pPr>
            <a:r>
              <a:t/>
            </a:r>
            <a:endParaRPr i="0" sz="1200" u="none" cap="none" strike="noStrike">
              <a:solidFill>
                <a:srgbClr val="1F386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6"/>
          <p:cNvSpPr txBox="1"/>
          <p:nvPr>
            <p:ph type="title"/>
          </p:nvPr>
        </p:nvSpPr>
        <p:spPr>
          <a:xfrm>
            <a:off x="279400" y="70906"/>
            <a:ext cx="8593200" cy="42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sz="4800"/>
              <a:t>Спасибо за внимание</a:t>
            </a:r>
            <a:endParaRPr sz="4800"/>
          </a:p>
        </p:txBody>
      </p:sp>
      <p:sp>
        <p:nvSpPr>
          <p:cNvPr id="199" name="Google Shape;199;p36"/>
          <p:cNvSpPr txBox="1"/>
          <p:nvPr>
            <p:ph idx="1" type="body"/>
          </p:nvPr>
        </p:nvSpPr>
        <p:spPr>
          <a:xfrm>
            <a:off x="279400" y="640383"/>
            <a:ext cx="8593200" cy="3797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ru" sz="4800"/>
              <a:t>Вопросы, пожелания, уточнения?</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7"/>
          <p:cNvSpPr txBox="1"/>
          <p:nvPr>
            <p:ph type="title"/>
          </p:nvPr>
        </p:nvSpPr>
        <p:spPr>
          <a:xfrm>
            <a:off x="279400" y="70906"/>
            <a:ext cx="8593200" cy="42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sz="3500"/>
              <a:t>Информационная безопасность АСУ ТП</a:t>
            </a:r>
            <a:endParaRPr sz="3500"/>
          </a:p>
        </p:txBody>
      </p:sp>
      <p:grpSp>
        <p:nvGrpSpPr>
          <p:cNvPr id="205" name="Google Shape;205;p37"/>
          <p:cNvGrpSpPr/>
          <p:nvPr/>
        </p:nvGrpSpPr>
        <p:grpSpPr>
          <a:xfrm>
            <a:off x="469943" y="720805"/>
            <a:ext cx="8438845" cy="3603642"/>
            <a:chOff x="-115482" y="235743"/>
            <a:chExt cx="10630946" cy="4900914"/>
          </a:xfrm>
        </p:grpSpPr>
        <p:sp>
          <p:nvSpPr>
            <p:cNvPr id="206" name="Google Shape;206;p37"/>
            <p:cNvSpPr/>
            <p:nvPr/>
          </p:nvSpPr>
          <p:spPr>
            <a:xfrm>
              <a:off x="51" y="235745"/>
              <a:ext cx="4913700" cy="1477500"/>
            </a:xfrm>
            <a:prstGeom prst="rect">
              <a:avLst/>
            </a:prstGeom>
            <a:gradFill>
              <a:gsLst>
                <a:gs pos="0">
                  <a:srgbClr val="FFFFFF"/>
                </a:gs>
                <a:gs pos="50000">
                  <a:srgbClr val="FFFFFF"/>
                </a:gs>
                <a:gs pos="100000">
                  <a:srgbClr val="FFFFFF"/>
                </a:gs>
              </a:gsLst>
              <a:lin ang="5400012" scaled="0"/>
            </a:gradFill>
            <a:ln cap="flat" cmpd="sng" w="9525">
              <a:solidFill>
                <a:srgbClr val="000000"/>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7" name="Google Shape;207;p37"/>
            <p:cNvSpPr txBox="1"/>
            <p:nvPr/>
          </p:nvSpPr>
          <p:spPr>
            <a:xfrm>
              <a:off x="67" y="235743"/>
              <a:ext cx="4913700" cy="1477500"/>
            </a:xfrm>
            <a:prstGeom prst="rect">
              <a:avLst/>
            </a:prstGeom>
            <a:noFill/>
            <a:ln>
              <a:noFill/>
            </a:ln>
          </p:spPr>
          <p:txBody>
            <a:bodyPr anchorCtr="0" anchor="ctr" bIns="88400" lIns="154675" spcFirstLastPara="1" rIns="154675" wrap="square" tIns="88400">
              <a:noAutofit/>
            </a:bodyPr>
            <a:lstStyle/>
            <a:p>
              <a:pPr indent="0" lvl="0" marL="0" marR="0" rtl="0" algn="ctr">
                <a:lnSpc>
                  <a:spcPct val="90000"/>
                </a:lnSpc>
                <a:spcBef>
                  <a:spcPts val="0"/>
                </a:spcBef>
                <a:spcAft>
                  <a:spcPts val="0"/>
                </a:spcAft>
                <a:buClr>
                  <a:srgbClr val="010000"/>
                </a:buClr>
                <a:buSzPts val="2200"/>
                <a:buFont typeface="Calibri"/>
                <a:buNone/>
              </a:pPr>
              <a:r>
                <a:rPr lang="ru" sz="1800">
                  <a:solidFill>
                    <a:srgbClr val="010000"/>
                  </a:solidFill>
                  <a:latin typeface="Calibri"/>
                  <a:ea typeface="Calibri"/>
                  <a:cs typeface="Calibri"/>
                  <a:sym typeface="Calibri"/>
                </a:rPr>
                <a:t>Факторы </a:t>
              </a:r>
              <a:r>
                <a:rPr lang="ru" sz="1800">
                  <a:solidFill>
                    <a:srgbClr val="010000"/>
                  </a:solidFill>
                  <a:latin typeface="Calibri"/>
                  <a:ea typeface="Calibri"/>
                  <a:cs typeface="Calibri"/>
                  <a:sym typeface="Calibri"/>
                </a:rPr>
                <a:t>обусловливающие </a:t>
              </a:r>
              <a:r>
                <a:rPr lang="ru" sz="1800">
                  <a:solidFill>
                    <a:srgbClr val="010000"/>
                  </a:solidFill>
                  <a:latin typeface="Calibri"/>
                  <a:ea typeface="Calibri"/>
                  <a:cs typeface="Calibri"/>
                  <a:sym typeface="Calibri"/>
                </a:rPr>
                <a:t>проблемы с ИБ</a:t>
              </a:r>
              <a:endParaRPr b="0" i="0" sz="1800" u="none" cap="none" strike="noStrike">
                <a:solidFill>
                  <a:srgbClr val="010000"/>
                </a:solidFill>
                <a:latin typeface="Calibri"/>
                <a:ea typeface="Calibri"/>
                <a:cs typeface="Calibri"/>
                <a:sym typeface="Calibri"/>
              </a:endParaRPr>
            </a:p>
          </p:txBody>
        </p:sp>
        <p:sp>
          <p:nvSpPr>
            <p:cNvPr id="208" name="Google Shape;208;p37"/>
            <p:cNvSpPr/>
            <p:nvPr/>
          </p:nvSpPr>
          <p:spPr>
            <a:xfrm>
              <a:off x="51" y="1713369"/>
              <a:ext cx="4913700" cy="3423000"/>
            </a:xfrm>
            <a:prstGeom prst="rect">
              <a:avLst/>
            </a:prstGeom>
            <a:solidFill>
              <a:srgbClr val="FFFFFF">
                <a:alpha val="89800"/>
              </a:srgbClr>
            </a:solidFill>
            <a:ln cap="flat" cmpd="sng" w="9525">
              <a:solidFill>
                <a:srgbClr val="000000">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9" name="Google Shape;209;p37"/>
            <p:cNvSpPr txBox="1"/>
            <p:nvPr/>
          </p:nvSpPr>
          <p:spPr>
            <a:xfrm>
              <a:off x="-115482" y="1713658"/>
              <a:ext cx="5029200" cy="3423000"/>
            </a:xfrm>
            <a:prstGeom prst="rect">
              <a:avLst/>
            </a:prstGeom>
            <a:noFill/>
            <a:ln>
              <a:noFill/>
            </a:ln>
          </p:spPr>
          <p:txBody>
            <a:bodyPr anchorCtr="0" anchor="t" bIns="174025" lIns="116000" spcFirstLastPara="1" rIns="154675" wrap="square" tIns="116000">
              <a:noAutofit/>
            </a:bodyPr>
            <a:lstStyle/>
            <a:p>
              <a:pPr indent="-190500" lvl="1" marL="215900" marR="0" rtl="0" algn="l">
                <a:lnSpc>
                  <a:spcPct val="90000"/>
                </a:lnSpc>
                <a:spcBef>
                  <a:spcPts val="0"/>
                </a:spcBef>
                <a:spcAft>
                  <a:spcPts val="0"/>
                </a:spcAft>
                <a:buClr>
                  <a:srgbClr val="010000"/>
                </a:buClr>
                <a:buSzPts val="1800"/>
                <a:buFont typeface="Calibri"/>
                <a:buChar char="•"/>
              </a:pPr>
              <a:r>
                <a:rPr i="0" lang="ru" sz="1800" u="none" cap="none" strike="noStrike">
                  <a:solidFill>
                    <a:srgbClr val="010000"/>
                  </a:solidFill>
                  <a:latin typeface="Calibri"/>
                  <a:ea typeface="Calibri"/>
                  <a:cs typeface="Calibri"/>
                  <a:sym typeface="Calibri"/>
                </a:rPr>
                <a:t>АСУ ТП связаны с корпоративными сетями</a:t>
              </a:r>
              <a:endParaRPr sz="1800">
                <a:latin typeface="Calibri"/>
                <a:ea typeface="Calibri"/>
                <a:cs typeface="Calibri"/>
                <a:sym typeface="Calibri"/>
              </a:endParaRPr>
            </a:p>
            <a:p>
              <a:pPr indent="-190500" lvl="1" marL="215900" marR="0" rtl="0" algn="l">
                <a:lnSpc>
                  <a:spcPct val="90000"/>
                </a:lnSpc>
                <a:spcBef>
                  <a:spcPts val="300"/>
                </a:spcBef>
                <a:spcAft>
                  <a:spcPts val="0"/>
                </a:spcAft>
                <a:buClr>
                  <a:srgbClr val="010000"/>
                </a:buClr>
                <a:buSzPts val="1800"/>
                <a:buFont typeface="Calibri"/>
                <a:buChar char="•"/>
              </a:pPr>
              <a:r>
                <a:rPr i="0" lang="ru" sz="1800" u="none" cap="none" strike="noStrike">
                  <a:solidFill>
                    <a:srgbClr val="010000"/>
                  </a:solidFill>
                  <a:latin typeface="Calibri"/>
                  <a:ea typeface="Calibri"/>
                  <a:cs typeface="Calibri"/>
                  <a:sym typeface="Calibri"/>
                </a:rPr>
                <a:t>Технологии АСУ ТП разрабатывались без </a:t>
              </a:r>
              <a:r>
                <a:rPr lang="ru" sz="1800">
                  <a:solidFill>
                    <a:srgbClr val="010000"/>
                  </a:solidFill>
                  <a:latin typeface="Calibri"/>
                  <a:ea typeface="Calibri"/>
                  <a:cs typeface="Calibri"/>
                  <a:sym typeface="Calibri"/>
                </a:rPr>
                <a:t>учета</a:t>
              </a:r>
              <a:r>
                <a:rPr i="0" lang="ru" sz="1800" u="none" cap="none" strike="noStrike">
                  <a:solidFill>
                    <a:srgbClr val="010000"/>
                  </a:solidFill>
                  <a:latin typeface="Calibri"/>
                  <a:ea typeface="Calibri"/>
                  <a:cs typeface="Calibri"/>
                  <a:sym typeface="Calibri"/>
                </a:rPr>
                <a:t> требований безопасности</a:t>
              </a:r>
              <a:endParaRPr sz="1800">
                <a:latin typeface="Calibri"/>
                <a:ea typeface="Calibri"/>
                <a:cs typeface="Calibri"/>
                <a:sym typeface="Calibri"/>
              </a:endParaRPr>
            </a:p>
            <a:p>
              <a:pPr indent="-190500" lvl="1" marL="215900" marR="0" rtl="0" algn="l">
                <a:lnSpc>
                  <a:spcPct val="90000"/>
                </a:lnSpc>
                <a:spcBef>
                  <a:spcPts val="300"/>
                </a:spcBef>
                <a:spcAft>
                  <a:spcPts val="0"/>
                </a:spcAft>
                <a:buClr>
                  <a:srgbClr val="010000"/>
                </a:buClr>
                <a:buSzPts val="1800"/>
                <a:buFont typeface="Calibri"/>
                <a:buChar char="•"/>
              </a:pPr>
              <a:r>
                <a:rPr i="0" lang="ru" sz="1800" u="none" cap="none" strike="noStrike">
                  <a:solidFill>
                    <a:srgbClr val="010000"/>
                  </a:solidFill>
                  <a:latin typeface="Calibri"/>
                  <a:ea typeface="Calibri"/>
                  <a:cs typeface="Calibri"/>
                  <a:sym typeface="Calibri"/>
                </a:rPr>
                <a:t>Низкий уровень культуры ИБ</a:t>
              </a:r>
              <a:endParaRPr sz="1800">
                <a:latin typeface="Calibri"/>
                <a:ea typeface="Calibri"/>
                <a:cs typeface="Calibri"/>
                <a:sym typeface="Calibri"/>
              </a:endParaRPr>
            </a:p>
          </p:txBody>
        </p:sp>
        <p:sp>
          <p:nvSpPr>
            <p:cNvPr id="210" name="Google Shape;210;p37"/>
            <p:cNvSpPr/>
            <p:nvPr/>
          </p:nvSpPr>
          <p:spPr>
            <a:xfrm>
              <a:off x="5601764" y="235745"/>
              <a:ext cx="4913700" cy="1477500"/>
            </a:xfrm>
            <a:prstGeom prst="rect">
              <a:avLst/>
            </a:prstGeom>
            <a:gradFill>
              <a:gsLst>
                <a:gs pos="0">
                  <a:srgbClr val="FFFFFF"/>
                </a:gs>
                <a:gs pos="50000">
                  <a:srgbClr val="FFFFFF"/>
                </a:gs>
                <a:gs pos="100000">
                  <a:srgbClr val="FFFFFF"/>
                </a:gs>
              </a:gsLst>
              <a:lin ang="5400012" scaled="0"/>
            </a:gradFill>
            <a:ln cap="flat" cmpd="sng" w="9525">
              <a:solidFill>
                <a:srgbClr val="000000"/>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1" name="Google Shape;211;p37"/>
            <p:cNvSpPr txBox="1"/>
            <p:nvPr/>
          </p:nvSpPr>
          <p:spPr>
            <a:xfrm>
              <a:off x="5601764" y="235745"/>
              <a:ext cx="4913700" cy="1477500"/>
            </a:xfrm>
            <a:prstGeom prst="rect">
              <a:avLst/>
            </a:prstGeom>
            <a:noFill/>
            <a:ln>
              <a:noFill/>
            </a:ln>
          </p:spPr>
          <p:txBody>
            <a:bodyPr anchorCtr="0" anchor="ctr" bIns="88400" lIns="154675" spcFirstLastPara="1" rIns="154675" wrap="square" tIns="88400">
              <a:noAutofit/>
            </a:bodyPr>
            <a:lstStyle/>
            <a:p>
              <a:pPr indent="0" lvl="0" marL="0" marR="0" rtl="0" algn="ctr">
                <a:lnSpc>
                  <a:spcPct val="90000"/>
                </a:lnSpc>
                <a:spcBef>
                  <a:spcPts val="0"/>
                </a:spcBef>
                <a:spcAft>
                  <a:spcPts val="0"/>
                </a:spcAft>
                <a:buClr>
                  <a:srgbClr val="000000"/>
                </a:buClr>
                <a:buSzPts val="2200"/>
                <a:buFont typeface="Calibri"/>
                <a:buNone/>
              </a:pPr>
              <a:r>
                <a:rPr lang="ru" sz="1800">
                  <a:latin typeface="Calibri"/>
                  <a:ea typeface="Calibri"/>
                  <a:cs typeface="Calibri"/>
                  <a:sym typeface="Calibri"/>
                </a:rPr>
                <a:t>Факторы </a:t>
              </a:r>
              <a:r>
                <a:rPr lang="ru" sz="1800">
                  <a:solidFill>
                    <a:srgbClr val="010000"/>
                  </a:solidFill>
                  <a:latin typeface="Calibri"/>
                  <a:ea typeface="Calibri"/>
                  <a:cs typeface="Calibri"/>
                  <a:sym typeface="Calibri"/>
                </a:rPr>
                <a:t>обусловливающие </a:t>
              </a:r>
              <a:r>
                <a:rPr lang="ru" sz="1800">
                  <a:latin typeface="Calibri"/>
                  <a:ea typeface="Calibri"/>
                  <a:cs typeface="Calibri"/>
                  <a:sym typeface="Calibri"/>
                </a:rPr>
                <a:t>интерес со стороны злоумышленника </a:t>
              </a:r>
              <a:endParaRPr b="0" i="0" sz="1800" u="none" cap="none" strike="noStrike">
                <a:solidFill>
                  <a:srgbClr val="010000"/>
                </a:solidFill>
                <a:latin typeface="Calibri"/>
                <a:ea typeface="Calibri"/>
                <a:cs typeface="Calibri"/>
                <a:sym typeface="Calibri"/>
              </a:endParaRPr>
            </a:p>
          </p:txBody>
        </p:sp>
        <p:sp>
          <p:nvSpPr>
            <p:cNvPr id="212" name="Google Shape;212;p37"/>
            <p:cNvSpPr/>
            <p:nvPr/>
          </p:nvSpPr>
          <p:spPr>
            <a:xfrm>
              <a:off x="5601764" y="1713369"/>
              <a:ext cx="4913700" cy="3423000"/>
            </a:xfrm>
            <a:prstGeom prst="rect">
              <a:avLst/>
            </a:prstGeom>
            <a:solidFill>
              <a:srgbClr val="FFFFFF">
                <a:alpha val="89800"/>
              </a:srgbClr>
            </a:solidFill>
            <a:ln cap="flat" cmpd="sng" w="9525">
              <a:solidFill>
                <a:srgbClr val="000000">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3" name="Google Shape;213;p37"/>
            <p:cNvSpPr txBox="1"/>
            <p:nvPr/>
          </p:nvSpPr>
          <p:spPr>
            <a:xfrm>
              <a:off x="5601764" y="1713369"/>
              <a:ext cx="4913700" cy="3423000"/>
            </a:xfrm>
            <a:prstGeom prst="rect">
              <a:avLst/>
            </a:prstGeom>
            <a:noFill/>
            <a:ln>
              <a:noFill/>
            </a:ln>
          </p:spPr>
          <p:txBody>
            <a:bodyPr anchorCtr="0" anchor="t" bIns="174025" lIns="116000" spcFirstLastPara="1" rIns="154675" wrap="square" tIns="116000">
              <a:noAutofit/>
            </a:bodyPr>
            <a:lstStyle/>
            <a:p>
              <a:pPr indent="-190500" lvl="1" marL="215900" marR="0" rtl="0" algn="l">
                <a:lnSpc>
                  <a:spcPct val="100000"/>
                </a:lnSpc>
                <a:spcBef>
                  <a:spcPts val="0"/>
                </a:spcBef>
                <a:spcAft>
                  <a:spcPts val="0"/>
                </a:spcAft>
                <a:buClr>
                  <a:srgbClr val="000000"/>
                </a:buClr>
                <a:buSzPts val="1800"/>
                <a:buFont typeface="Calibri"/>
                <a:buChar char="•"/>
              </a:pPr>
              <a:r>
                <a:rPr b="0" i="0" lang="ru" sz="1800" u="none" cap="none" strike="noStrike">
                  <a:solidFill>
                    <a:srgbClr val="000000"/>
                  </a:solidFill>
                  <a:latin typeface="Calibri"/>
                  <a:ea typeface="Calibri"/>
                  <a:cs typeface="Calibri"/>
                  <a:sym typeface="Calibri"/>
                </a:rPr>
                <a:t>АСУ ТП   </a:t>
              </a:r>
              <a:r>
                <a:rPr lang="ru" sz="1800">
                  <a:latin typeface="Calibri"/>
                  <a:ea typeface="Calibri"/>
                  <a:cs typeface="Calibri"/>
                  <a:sym typeface="Calibri"/>
                </a:rPr>
                <a:t>размещаются</a:t>
              </a:r>
              <a:r>
                <a:rPr b="0" i="0" lang="ru" sz="1800" u="none" cap="none" strike="noStrike">
                  <a:solidFill>
                    <a:srgbClr val="000000"/>
                  </a:solidFill>
                  <a:latin typeface="Calibri"/>
                  <a:ea typeface="Calibri"/>
                  <a:cs typeface="Calibri"/>
                  <a:sym typeface="Calibri"/>
                </a:rPr>
                <a:t> на различных ( в том числе важных) индустриальных объектах</a:t>
              </a:r>
              <a:endParaRPr b="0" i="0" sz="1800" u="none" cap="none" strike="noStrike">
                <a:solidFill>
                  <a:srgbClr val="000000"/>
                </a:solidFill>
                <a:latin typeface="Calibri"/>
                <a:ea typeface="Calibri"/>
                <a:cs typeface="Calibri"/>
                <a:sym typeface="Calibri"/>
              </a:endParaRPr>
            </a:p>
            <a:p>
              <a:pPr indent="-190500" lvl="1" marL="215900" marR="0" rtl="0" algn="l">
                <a:lnSpc>
                  <a:spcPct val="90000"/>
                </a:lnSpc>
                <a:spcBef>
                  <a:spcPts val="0"/>
                </a:spcBef>
                <a:spcAft>
                  <a:spcPts val="0"/>
                </a:spcAft>
                <a:buSzPts val="1800"/>
                <a:buFont typeface="Calibri"/>
                <a:buChar char="•"/>
              </a:pPr>
              <a:r>
                <a:rPr lang="ru" sz="1800">
                  <a:latin typeface="Calibri"/>
                  <a:ea typeface="Calibri"/>
                  <a:cs typeface="Calibri"/>
                  <a:sym typeface="Calibri"/>
                </a:rPr>
                <a:t>Тяжесть последствий</a:t>
              </a:r>
              <a:endParaRPr sz="1800">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279400" y="70906"/>
            <a:ext cx="8593200" cy="42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a:solidFill>
                  <a:srgbClr val="1F3864"/>
                </a:solidFill>
              </a:rPr>
              <a:t>Статистика атак</a:t>
            </a:r>
            <a:endParaRPr>
              <a:solidFill>
                <a:srgbClr val="1F3864"/>
              </a:solidFill>
            </a:endParaRPr>
          </a:p>
        </p:txBody>
      </p:sp>
      <p:sp>
        <p:nvSpPr>
          <p:cNvPr id="220" name="Google Shape;220;p38"/>
          <p:cNvSpPr txBox="1"/>
          <p:nvPr>
            <p:ph idx="12" type="sldNum"/>
          </p:nvPr>
        </p:nvSpPr>
        <p:spPr>
          <a:xfrm>
            <a:off x="8515350" y="4840569"/>
            <a:ext cx="408300" cy="105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ru" sz="1400">
                <a:solidFill>
                  <a:schemeClr val="dk1"/>
                </a:solidFill>
              </a:rPr>
              <a:t>‹#›</a:t>
            </a:fld>
            <a:endParaRPr sz="1400">
              <a:solidFill>
                <a:schemeClr val="dk1"/>
              </a:solidFill>
            </a:endParaRPr>
          </a:p>
        </p:txBody>
      </p:sp>
      <p:sp>
        <p:nvSpPr>
          <p:cNvPr id="221" name="Google Shape;221;p38"/>
          <p:cNvSpPr txBox="1"/>
          <p:nvPr/>
        </p:nvSpPr>
        <p:spPr>
          <a:xfrm>
            <a:off x="279400" y="4002475"/>
            <a:ext cx="8490000" cy="5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ru" sz="1800">
                <a:solidFill>
                  <a:schemeClr val="dk1"/>
                </a:solidFill>
                <a:latin typeface="Calibri"/>
                <a:ea typeface="Calibri"/>
                <a:cs typeface="Calibri"/>
                <a:sym typeface="Calibri"/>
              </a:rPr>
              <a:t>Доля атакованных компьютеров АСУ ТП (по версии Лаборатории Касперского)</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pic>
        <p:nvPicPr>
          <p:cNvPr id="222" name="Google Shape;222;p38"/>
          <p:cNvPicPr preferRelativeResize="0"/>
          <p:nvPr/>
        </p:nvPicPr>
        <p:blipFill>
          <a:blip r:embed="rId3">
            <a:alphaModFix/>
          </a:blip>
          <a:stretch>
            <a:fillRect/>
          </a:stretch>
        </p:blipFill>
        <p:spPr>
          <a:xfrm>
            <a:off x="1556575" y="693125"/>
            <a:ext cx="6030855" cy="3309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9"/>
          <p:cNvSpPr txBox="1"/>
          <p:nvPr>
            <p:ph type="title"/>
          </p:nvPr>
        </p:nvSpPr>
        <p:spPr>
          <a:xfrm>
            <a:off x="279400" y="70906"/>
            <a:ext cx="8593200" cy="42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sz="3600"/>
              <a:t>Использование машинного обучения</a:t>
            </a:r>
            <a:endParaRPr sz="3600"/>
          </a:p>
        </p:txBody>
      </p:sp>
      <p:sp>
        <p:nvSpPr>
          <p:cNvPr id="228" name="Google Shape;228;p39"/>
          <p:cNvSpPr txBox="1"/>
          <p:nvPr>
            <p:ph idx="1" type="body"/>
          </p:nvPr>
        </p:nvSpPr>
        <p:spPr>
          <a:xfrm>
            <a:off x="279400" y="640383"/>
            <a:ext cx="8593200" cy="3797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100"/>
              <a:buFont typeface="Arial"/>
              <a:buNone/>
            </a:pPr>
            <a:r>
              <a:rPr lang="ru" sz="2400"/>
              <a:t>Для повышения уровня безопасности АСУ ТП предлагается использовать методы машинного обучения. Причины:</a:t>
            </a:r>
            <a:endParaRPr sz="2400"/>
          </a:p>
          <a:p>
            <a:pPr indent="0" lvl="0" marL="0" rtl="0" algn="l">
              <a:spcBef>
                <a:spcPts val="0"/>
              </a:spcBef>
              <a:spcAft>
                <a:spcPts val="0"/>
              </a:spcAft>
              <a:buClr>
                <a:schemeClr val="dk1"/>
              </a:buClr>
              <a:buSzPts val="2100"/>
              <a:buFont typeface="Arial"/>
              <a:buNone/>
            </a:pPr>
            <a:r>
              <a:t/>
            </a:r>
            <a:endParaRPr sz="2400"/>
          </a:p>
          <a:p>
            <a:pPr indent="-241300" lvl="0" marL="1092200" rtl="0" algn="l">
              <a:lnSpc>
                <a:spcPct val="100000"/>
              </a:lnSpc>
              <a:spcBef>
                <a:spcPts val="0"/>
              </a:spcBef>
              <a:spcAft>
                <a:spcPts val="0"/>
              </a:spcAft>
              <a:buSzPts val="2400"/>
              <a:buFont typeface="Calibri"/>
              <a:buChar char="●"/>
            </a:pPr>
            <a:r>
              <a:rPr lang="ru" sz="2400"/>
              <a:t>Обнаружение целевых и ранее неизвестных атак (выявление вторжений)</a:t>
            </a:r>
            <a:endParaRPr sz="2400"/>
          </a:p>
          <a:p>
            <a:pPr indent="-241300" lvl="0" marL="1092200" rtl="0" algn="l">
              <a:lnSpc>
                <a:spcPct val="100000"/>
              </a:lnSpc>
              <a:spcBef>
                <a:spcPts val="0"/>
              </a:spcBef>
              <a:spcAft>
                <a:spcPts val="0"/>
              </a:spcAft>
              <a:buSzPts val="2400"/>
              <a:buFont typeface="Calibri"/>
              <a:buChar char="●"/>
            </a:pPr>
            <a:r>
              <a:rPr lang="ru" sz="2400"/>
              <a:t>Автономность работы и независимость от обновлений программного обеспечения</a:t>
            </a:r>
            <a:endParaRPr sz="2400"/>
          </a:p>
          <a:p>
            <a:pPr indent="-241300" lvl="0" marL="1092200" rtl="0" algn="l">
              <a:lnSpc>
                <a:spcPct val="100000"/>
              </a:lnSpc>
              <a:spcBef>
                <a:spcPts val="0"/>
              </a:spcBef>
              <a:spcAft>
                <a:spcPts val="0"/>
              </a:spcAft>
              <a:buSzPts val="2400"/>
              <a:buChar char="●"/>
            </a:pPr>
            <a:r>
              <a:rPr lang="ru" sz="2400"/>
              <a:t>Не требуется понимания специфики работы конкретной АСУ ТП</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145650" y="33474"/>
            <a:ext cx="8852700" cy="107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ru" sz="3000">
                <a:solidFill>
                  <a:srgbClr val="1F3864"/>
                </a:solidFill>
              </a:rPr>
              <a:t>Предпосылки к использованию рекуррентных нейронных сетей</a:t>
            </a:r>
            <a:endParaRPr sz="3000">
              <a:solidFill>
                <a:srgbClr val="1F3864"/>
              </a:solidFill>
            </a:endParaRPr>
          </a:p>
        </p:txBody>
      </p:sp>
      <p:sp>
        <p:nvSpPr>
          <p:cNvPr id="234" name="Google Shape;234;p40"/>
          <p:cNvSpPr txBox="1"/>
          <p:nvPr>
            <p:ph idx="1" type="body"/>
          </p:nvPr>
        </p:nvSpPr>
        <p:spPr>
          <a:xfrm>
            <a:off x="162550" y="1108075"/>
            <a:ext cx="8702100" cy="321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100"/>
              <a:buFont typeface="Arial"/>
              <a:buNone/>
            </a:pPr>
            <a:r>
              <a:rPr lang="ru" sz="1800"/>
              <a:t>Как правило,  обнаружение вторжений пытаются свести к одной из стандартных задач, решаемых машинным обучением. При этом мы сталкиваемся с некоторыми фундаментальными и практическими сложностями  </a:t>
            </a:r>
            <a:endParaRPr sz="1800"/>
          </a:p>
          <a:p>
            <a:pPr indent="0" lvl="0" marL="0" rtl="0" algn="l">
              <a:spcBef>
                <a:spcPts val="1000"/>
              </a:spcBef>
              <a:spcAft>
                <a:spcPts val="0"/>
              </a:spcAft>
              <a:buNone/>
            </a:pPr>
            <a:r>
              <a:t/>
            </a:r>
            <a:endParaRPr/>
          </a:p>
        </p:txBody>
      </p:sp>
      <p:grpSp>
        <p:nvGrpSpPr>
          <p:cNvPr id="235" name="Google Shape;235;p40"/>
          <p:cNvGrpSpPr/>
          <p:nvPr/>
        </p:nvGrpSpPr>
        <p:grpSpPr>
          <a:xfrm>
            <a:off x="616601" y="2055256"/>
            <a:ext cx="7629556" cy="2322463"/>
            <a:chOff x="3180" y="963475"/>
            <a:chExt cx="10172741" cy="3096618"/>
          </a:xfrm>
        </p:grpSpPr>
        <p:sp>
          <p:nvSpPr>
            <p:cNvPr id="236" name="Google Shape;236;p40"/>
            <p:cNvSpPr/>
            <p:nvPr/>
          </p:nvSpPr>
          <p:spPr>
            <a:xfrm>
              <a:off x="3180" y="963475"/>
              <a:ext cx="3101400" cy="1218900"/>
            </a:xfrm>
            <a:prstGeom prst="rect">
              <a:avLst/>
            </a:prstGeom>
            <a:solidFill>
              <a:srgbClr val="FFFFFF"/>
            </a:solidFill>
            <a:ln cap="flat" cmpd="sng" w="12700">
              <a:solidFill>
                <a:srgbClr val="000000"/>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7" name="Google Shape;237;p40"/>
            <p:cNvSpPr txBox="1"/>
            <p:nvPr/>
          </p:nvSpPr>
          <p:spPr>
            <a:xfrm>
              <a:off x="3180" y="963475"/>
              <a:ext cx="3101400" cy="1218900"/>
            </a:xfrm>
            <a:prstGeom prst="rect">
              <a:avLst/>
            </a:prstGeom>
            <a:noFill/>
            <a:ln>
              <a:noFill/>
            </a:ln>
          </p:spPr>
          <p:txBody>
            <a:bodyPr anchorCtr="0" anchor="ctr" bIns="57900" lIns="101350" spcFirstLastPara="1" rIns="101350" wrap="square" tIns="57900">
              <a:noAutofit/>
            </a:bodyPr>
            <a:lstStyle/>
            <a:p>
              <a:pPr indent="0" lvl="0" marL="0" marR="0" rtl="0" algn="ctr">
                <a:lnSpc>
                  <a:spcPct val="90000"/>
                </a:lnSpc>
                <a:spcBef>
                  <a:spcPts val="0"/>
                </a:spcBef>
                <a:spcAft>
                  <a:spcPts val="0"/>
                </a:spcAft>
                <a:buClr>
                  <a:srgbClr val="000000"/>
                </a:buClr>
                <a:buSzPts val="1400"/>
                <a:buFont typeface="Calibri"/>
                <a:buNone/>
              </a:pPr>
              <a:r>
                <a:rPr lang="ru" sz="1400">
                  <a:solidFill>
                    <a:srgbClr val="000000"/>
                  </a:solidFill>
                  <a:latin typeface="Calibri"/>
                  <a:ea typeface="Calibri"/>
                  <a:cs typeface="Calibri"/>
                  <a:sym typeface="Calibri"/>
                </a:rPr>
                <a:t>Классификация</a:t>
              </a:r>
              <a:endParaRPr sz="1100"/>
            </a:p>
          </p:txBody>
        </p:sp>
        <p:sp>
          <p:nvSpPr>
            <p:cNvPr id="238" name="Google Shape;238;p40"/>
            <p:cNvSpPr/>
            <p:nvPr/>
          </p:nvSpPr>
          <p:spPr>
            <a:xfrm>
              <a:off x="3180" y="2182393"/>
              <a:ext cx="3101400" cy="1877700"/>
            </a:xfrm>
            <a:prstGeom prst="rect">
              <a:avLst/>
            </a:prstGeom>
            <a:solidFill>
              <a:srgbClr val="FFFFFF">
                <a:alpha val="89800"/>
              </a:srgbClr>
            </a:solidFill>
            <a:ln cap="flat" cmpd="sng" w="12700">
              <a:solidFill>
                <a:srgbClr val="000000">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9" name="Google Shape;239;p40"/>
            <p:cNvSpPr txBox="1"/>
            <p:nvPr/>
          </p:nvSpPr>
          <p:spPr>
            <a:xfrm>
              <a:off x="3180" y="2182393"/>
              <a:ext cx="3101400" cy="1877700"/>
            </a:xfrm>
            <a:prstGeom prst="rect">
              <a:avLst/>
            </a:prstGeom>
            <a:noFill/>
            <a:ln>
              <a:noFill/>
            </a:ln>
          </p:spPr>
          <p:txBody>
            <a:bodyPr anchorCtr="0" anchor="t" bIns="114000" lIns="76000" spcFirstLastPara="1" rIns="101350" wrap="square" tIns="76000">
              <a:noAutofit/>
            </a:bodyPr>
            <a:lstStyle/>
            <a:p>
              <a:pPr indent="-127000" lvl="1" marL="127000" marR="0" rtl="0" algn="l">
                <a:lnSpc>
                  <a:spcPct val="90000"/>
                </a:lnSpc>
                <a:spcBef>
                  <a:spcPts val="0"/>
                </a:spcBef>
                <a:spcAft>
                  <a:spcPts val="0"/>
                </a:spcAft>
                <a:buClr>
                  <a:srgbClr val="000000"/>
                </a:buClr>
                <a:buSzPts val="1400"/>
                <a:buFont typeface="Calibri"/>
                <a:buChar char="•"/>
              </a:pPr>
              <a:r>
                <a:rPr b="0" i="0" lang="ru" sz="1400" u="none" cap="none" strike="noStrike">
                  <a:solidFill>
                    <a:srgbClr val="000000"/>
                  </a:solidFill>
                  <a:latin typeface="Calibri"/>
                  <a:ea typeface="Calibri"/>
                  <a:cs typeface="Calibri"/>
                  <a:sym typeface="Calibri"/>
                </a:rPr>
                <a:t>Распознает ли обученный классификатор новую атаку, если соответствующих ей примеров не было в обучающей выборке? </a:t>
              </a:r>
              <a:endParaRPr sz="1100"/>
            </a:p>
          </p:txBody>
        </p:sp>
        <p:sp>
          <p:nvSpPr>
            <p:cNvPr id="240" name="Google Shape;240;p40"/>
            <p:cNvSpPr/>
            <p:nvPr/>
          </p:nvSpPr>
          <p:spPr>
            <a:xfrm>
              <a:off x="3538851" y="963475"/>
              <a:ext cx="3101400" cy="1218900"/>
            </a:xfrm>
            <a:prstGeom prst="rect">
              <a:avLst/>
            </a:prstGeom>
            <a:solidFill>
              <a:srgbClr val="FFFFFF"/>
            </a:solidFill>
            <a:ln cap="flat" cmpd="sng" w="12700">
              <a:solidFill>
                <a:srgbClr val="000000"/>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1" name="Google Shape;241;p40"/>
            <p:cNvSpPr txBox="1"/>
            <p:nvPr/>
          </p:nvSpPr>
          <p:spPr>
            <a:xfrm>
              <a:off x="3538851" y="963475"/>
              <a:ext cx="3101400" cy="1218900"/>
            </a:xfrm>
            <a:prstGeom prst="rect">
              <a:avLst/>
            </a:prstGeom>
            <a:noFill/>
            <a:ln>
              <a:noFill/>
            </a:ln>
          </p:spPr>
          <p:txBody>
            <a:bodyPr anchorCtr="0" anchor="ctr" bIns="57900" lIns="101350" spcFirstLastPara="1" rIns="101350" wrap="square" tIns="57900">
              <a:noAutofit/>
            </a:bodyPr>
            <a:lstStyle/>
            <a:p>
              <a:pPr indent="0" lvl="0" marL="0" marR="0" rtl="0" algn="ctr">
                <a:lnSpc>
                  <a:spcPct val="90000"/>
                </a:lnSpc>
                <a:spcBef>
                  <a:spcPts val="0"/>
                </a:spcBef>
                <a:spcAft>
                  <a:spcPts val="0"/>
                </a:spcAft>
                <a:buClr>
                  <a:srgbClr val="000000"/>
                </a:buClr>
                <a:buSzPts val="1400"/>
                <a:buFont typeface="Calibri"/>
                <a:buNone/>
              </a:pPr>
              <a:r>
                <a:rPr lang="ru" sz="1400">
                  <a:solidFill>
                    <a:srgbClr val="000000"/>
                  </a:solidFill>
                  <a:latin typeface="Calibri"/>
                  <a:ea typeface="Calibri"/>
                  <a:cs typeface="Calibri"/>
                  <a:sym typeface="Calibri"/>
                </a:rPr>
                <a:t>Кластеризация </a:t>
              </a:r>
              <a:endParaRPr sz="1100"/>
            </a:p>
          </p:txBody>
        </p:sp>
        <p:sp>
          <p:nvSpPr>
            <p:cNvPr id="242" name="Google Shape;242;p40"/>
            <p:cNvSpPr/>
            <p:nvPr/>
          </p:nvSpPr>
          <p:spPr>
            <a:xfrm>
              <a:off x="3538851" y="2182393"/>
              <a:ext cx="3101400" cy="1877700"/>
            </a:xfrm>
            <a:prstGeom prst="rect">
              <a:avLst/>
            </a:prstGeom>
            <a:solidFill>
              <a:srgbClr val="FFFFFF">
                <a:alpha val="89800"/>
              </a:srgbClr>
            </a:solidFill>
            <a:ln cap="flat" cmpd="sng" w="12700">
              <a:solidFill>
                <a:srgbClr val="000000">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3" name="Google Shape;243;p40"/>
            <p:cNvSpPr txBox="1"/>
            <p:nvPr/>
          </p:nvSpPr>
          <p:spPr>
            <a:xfrm>
              <a:off x="3538851" y="2182393"/>
              <a:ext cx="3101400" cy="1877700"/>
            </a:xfrm>
            <a:prstGeom prst="rect">
              <a:avLst/>
            </a:prstGeom>
            <a:noFill/>
            <a:ln>
              <a:noFill/>
            </a:ln>
          </p:spPr>
          <p:txBody>
            <a:bodyPr anchorCtr="0" anchor="t" bIns="114000" lIns="76000" spcFirstLastPara="1" rIns="101350" wrap="square" tIns="76000">
              <a:noAutofit/>
            </a:bodyPr>
            <a:lstStyle/>
            <a:p>
              <a:pPr indent="-127000" lvl="1" marL="127000" marR="0" rtl="0" algn="l">
                <a:lnSpc>
                  <a:spcPct val="90000"/>
                </a:lnSpc>
                <a:spcBef>
                  <a:spcPts val="0"/>
                </a:spcBef>
                <a:spcAft>
                  <a:spcPts val="0"/>
                </a:spcAft>
                <a:buClr>
                  <a:srgbClr val="000000"/>
                </a:buClr>
                <a:buSzPts val="1400"/>
                <a:buFont typeface="Calibri"/>
                <a:buChar char="•"/>
              </a:pPr>
              <a:r>
                <a:rPr b="0" i="0" lang="ru" sz="1400" u="none" cap="none" strike="noStrike">
                  <a:solidFill>
                    <a:srgbClr val="000000"/>
                  </a:solidFill>
                  <a:latin typeface="Calibri"/>
                  <a:ea typeface="Calibri"/>
                  <a:cs typeface="Calibri"/>
                  <a:sym typeface="Calibri"/>
                </a:rPr>
                <a:t>Как определить кластер?</a:t>
              </a:r>
              <a:endParaRPr b="0" i="0" sz="1400" u="none" cap="none" strike="noStrike">
                <a:solidFill>
                  <a:srgbClr val="000000"/>
                </a:solidFill>
                <a:latin typeface="Calibri"/>
                <a:ea typeface="Calibri"/>
                <a:cs typeface="Calibri"/>
                <a:sym typeface="Calibri"/>
              </a:endParaRPr>
            </a:p>
            <a:p>
              <a:pPr indent="-107950" lvl="1" marL="127000" marR="0" rtl="0" algn="l">
                <a:lnSpc>
                  <a:spcPct val="90000"/>
                </a:lnSpc>
                <a:spcBef>
                  <a:spcPts val="0"/>
                </a:spcBef>
                <a:spcAft>
                  <a:spcPts val="0"/>
                </a:spcAft>
                <a:buSzPts val="1100"/>
                <a:buFont typeface="Calibri"/>
                <a:buChar char="•"/>
              </a:pPr>
              <a:r>
                <a:rPr lang="ru">
                  <a:latin typeface="Calibri"/>
                  <a:ea typeface="Calibri"/>
                  <a:cs typeface="Calibri"/>
                  <a:sym typeface="Calibri"/>
                </a:rPr>
                <a:t>Сколько их должно быть?</a:t>
              </a:r>
              <a:endParaRPr>
                <a:latin typeface="Calibri"/>
                <a:ea typeface="Calibri"/>
                <a:cs typeface="Calibri"/>
                <a:sym typeface="Calibri"/>
              </a:endParaRPr>
            </a:p>
          </p:txBody>
        </p:sp>
        <p:sp>
          <p:nvSpPr>
            <p:cNvPr id="244" name="Google Shape;244;p40"/>
            <p:cNvSpPr/>
            <p:nvPr/>
          </p:nvSpPr>
          <p:spPr>
            <a:xfrm>
              <a:off x="7074521" y="963475"/>
              <a:ext cx="3101400" cy="1218900"/>
            </a:xfrm>
            <a:prstGeom prst="rect">
              <a:avLst/>
            </a:prstGeom>
            <a:solidFill>
              <a:srgbClr val="FFFFFF"/>
            </a:solidFill>
            <a:ln cap="flat" cmpd="sng" w="12700">
              <a:solidFill>
                <a:srgbClr val="000000"/>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5" name="Google Shape;245;p40"/>
            <p:cNvSpPr txBox="1"/>
            <p:nvPr/>
          </p:nvSpPr>
          <p:spPr>
            <a:xfrm>
              <a:off x="7074521" y="963475"/>
              <a:ext cx="3101400" cy="1218900"/>
            </a:xfrm>
            <a:prstGeom prst="rect">
              <a:avLst/>
            </a:prstGeom>
            <a:noFill/>
            <a:ln>
              <a:noFill/>
            </a:ln>
          </p:spPr>
          <p:txBody>
            <a:bodyPr anchorCtr="0" anchor="ctr" bIns="57900" lIns="101350" spcFirstLastPara="1" rIns="101350" wrap="square" tIns="57900">
              <a:noAutofit/>
            </a:bodyPr>
            <a:lstStyle/>
            <a:p>
              <a:pPr indent="0" lvl="0" marL="0" marR="0" rtl="0" algn="ctr">
                <a:lnSpc>
                  <a:spcPct val="90000"/>
                </a:lnSpc>
                <a:spcBef>
                  <a:spcPts val="0"/>
                </a:spcBef>
                <a:spcAft>
                  <a:spcPts val="0"/>
                </a:spcAft>
                <a:buClr>
                  <a:srgbClr val="000000"/>
                </a:buClr>
                <a:buSzPts val="1400"/>
                <a:buFont typeface="Calibri"/>
                <a:buNone/>
              </a:pPr>
              <a:r>
                <a:rPr lang="ru" sz="1400">
                  <a:solidFill>
                    <a:srgbClr val="000000"/>
                  </a:solidFill>
                  <a:latin typeface="Calibri"/>
                  <a:ea typeface="Calibri"/>
                  <a:cs typeface="Calibri"/>
                  <a:sym typeface="Calibri"/>
                </a:rPr>
                <a:t>Обнаружение аномалий </a:t>
              </a:r>
              <a:endParaRPr sz="1100"/>
            </a:p>
          </p:txBody>
        </p:sp>
        <p:sp>
          <p:nvSpPr>
            <p:cNvPr id="246" name="Google Shape;246;p40"/>
            <p:cNvSpPr/>
            <p:nvPr/>
          </p:nvSpPr>
          <p:spPr>
            <a:xfrm>
              <a:off x="7074521" y="2182393"/>
              <a:ext cx="3101400" cy="1877700"/>
            </a:xfrm>
            <a:prstGeom prst="rect">
              <a:avLst/>
            </a:prstGeom>
            <a:solidFill>
              <a:srgbClr val="FFFFFF">
                <a:alpha val="89800"/>
              </a:srgbClr>
            </a:solidFill>
            <a:ln cap="flat" cmpd="sng" w="12700">
              <a:solidFill>
                <a:srgbClr val="000000">
                  <a:alpha val="89800"/>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7" name="Google Shape;247;p40"/>
            <p:cNvSpPr txBox="1"/>
            <p:nvPr/>
          </p:nvSpPr>
          <p:spPr>
            <a:xfrm>
              <a:off x="7074521" y="2182393"/>
              <a:ext cx="3101400" cy="1877700"/>
            </a:xfrm>
            <a:prstGeom prst="rect">
              <a:avLst/>
            </a:prstGeom>
            <a:noFill/>
            <a:ln>
              <a:noFill/>
            </a:ln>
          </p:spPr>
          <p:txBody>
            <a:bodyPr anchorCtr="0" anchor="t" bIns="114000" lIns="76000" spcFirstLastPara="1" rIns="101350" wrap="square" tIns="76000">
              <a:noAutofit/>
            </a:bodyPr>
            <a:lstStyle/>
            <a:p>
              <a:pPr indent="-127000" lvl="1" marL="127000" marR="0" rtl="0" algn="l">
                <a:lnSpc>
                  <a:spcPct val="90000"/>
                </a:lnSpc>
                <a:spcBef>
                  <a:spcPts val="0"/>
                </a:spcBef>
                <a:spcAft>
                  <a:spcPts val="0"/>
                </a:spcAft>
                <a:buClr>
                  <a:srgbClr val="000000"/>
                </a:buClr>
                <a:buSzPts val="1400"/>
                <a:buFont typeface="Calibri"/>
                <a:buChar char="•"/>
              </a:pPr>
              <a:r>
                <a:rPr b="0" i="0" lang="ru" sz="1400" u="none" cap="none" strike="noStrike">
                  <a:solidFill>
                    <a:srgbClr val="000000"/>
                  </a:solidFill>
                  <a:latin typeface="Calibri"/>
                  <a:ea typeface="Calibri"/>
                  <a:cs typeface="Calibri"/>
                  <a:sym typeface="Calibri"/>
                </a:rPr>
                <a:t>Как определить аномалию (нормальный класс)? </a:t>
              </a:r>
              <a:endParaRPr sz="1100"/>
            </a:p>
            <a:p>
              <a:pPr indent="-38100" lvl="1" marL="127000" marR="0" rtl="0" algn="l">
                <a:lnSpc>
                  <a:spcPct val="90000"/>
                </a:lnSpc>
                <a:spcBef>
                  <a:spcPts val="20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8"/>
          <p:cNvSpPr txBox="1"/>
          <p:nvPr>
            <p:ph type="title"/>
          </p:nvPr>
        </p:nvSpPr>
        <p:spPr>
          <a:xfrm>
            <a:off x="279400" y="70906"/>
            <a:ext cx="8593200" cy="42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a:t>Рекуррентные нейронные сети</a:t>
            </a:r>
            <a:endParaRPr/>
          </a:p>
        </p:txBody>
      </p:sp>
      <p:sp>
        <p:nvSpPr>
          <p:cNvPr id="147" name="Google Shape;147;p28"/>
          <p:cNvSpPr txBox="1"/>
          <p:nvPr>
            <p:ph idx="1" type="body"/>
          </p:nvPr>
        </p:nvSpPr>
        <p:spPr>
          <a:xfrm>
            <a:off x="279400" y="640383"/>
            <a:ext cx="8593200" cy="3797400"/>
          </a:xfrm>
          <a:prstGeom prst="rect">
            <a:avLst/>
          </a:prstGeom>
        </p:spPr>
        <p:txBody>
          <a:bodyPr anchorCtr="0" anchor="t" bIns="45700" lIns="91425" spcFirstLastPara="1" rIns="91425" wrap="square" tIns="45700">
            <a:noAutofit/>
          </a:bodyPr>
          <a:lstStyle/>
          <a:p>
            <a:pPr indent="0" lvl="0" marL="177800" rtl="0" algn="l">
              <a:spcBef>
                <a:spcPts val="0"/>
              </a:spcBef>
              <a:spcAft>
                <a:spcPts val="0"/>
              </a:spcAft>
              <a:buClr>
                <a:schemeClr val="dk1"/>
              </a:buClr>
              <a:buSzPts val="2100"/>
              <a:buFont typeface="Arial"/>
              <a:buNone/>
            </a:pPr>
            <a:r>
              <a:rPr lang="ru" sz="1800"/>
              <a:t>Рекуррентные нейронные сети (Recurrent Neural Network, RNN) — класс моделей машинного обучения, которые используют предыдущие состояний сети для вычисления текущего. </a:t>
            </a:r>
            <a:endParaRPr sz="1100"/>
          </a:p>
          <a:p>
            <a:pPr indent="0" lvl="0" marL="0" rtl="0" algn="l">
              <a:spcBef>
                <a:spcPts val="1000"/>
              </a:spcBef>
              <a:spcAft>
                <a:spcPts val="0"/>
              </a:spcAft>
              <a:buNone/>
            </a:pPr>
            <a:r>
              <a:t/>
            </a:r>
            <a:endParaRPr/>
          </a:p>
        </p:txBody>
      </p:sp>
      <p:pic>
        <p:nvPicPr>
          <p:cNvPr id="148" name="Google Shape;148;p28"/>
          <p:cNvPicPr preferRelativeResize="0"/>
          <p:nvPr/>
        </p:nvPicPr>
        <p:blipFill>
          <a:blip r:embed="rId3">
            <a:alphaModFix/>
          </a:blip>
          <a:stretch>
            <a:fillRect/>
          </a:stretch>
        </p:blipFill>
        <p:spPr>
          <a:xfrm>
            <a:off x="464979" y="1475844"/>
            <a:ext cx="3509899" cy="2807925"/>
          </a:xfrm>
          <a:prstGeom prst="rect">
            <a:avLst/>
          </a:prstGeom>
          <a:noFill/>
          <a:ln>
            <a:noFill/>
          </a:ln>
        </p:spPr>
      </p:pic>
      <p:pic>
        <p:nvPicPr>
          <p:cNvPr id="149" name="Google Shape;149;p28"/>
          <p:cNvPicPr preferRelativeResize="0"/>
          <p:nvPr/>
        </p:nvPicPr>
        <p:blipFill>
          <a:blip r:embed="rId4">
            <a:alphaModFix/>
          </a:blip>
          <a:stretch>
            <a:fillRect/>
          </a:stretch>
        </p:blipFill>
        <p:spPr>
          <a:xfrm>
            <a:off x="3974875" y="1462376"/>
            <a:ext cx="4880099" cy="25280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279400" y="70906"/>
            <a:ext cx="8593200" cy="42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a:t>Набор данных Gas Pipeline</a:t>
            </a:r>
            <a:endParaRPr/>
          </a:p>
        </p:txBody>
      </p:sp>
      <p:pic>
        <p:nvPicPr>
          <p:cNvPr id="155" name="Google Shape;155;p29"/>
          <p:cNvPicPr preferRelativeResize="0"/>
          <p:nvPr/>
        </p:nvPicPr>
        <p:blipFill rotWithShape="1">
          <a:blip r:embed="rId3">
            <a:alphaModFix/>
          </a:blip>
          <a:srcRect b="0" l="0" r="0" t="0"/>
          <a:stretch/>
        </p:blipFill>
        <p:spPr>
          <a:xfrm>
            <a:off x="365776" y="610725"/>
            <a:ext cx="8405400" cy="384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279400" y="70900"/>
            <a:ext cx="8593200" cy="1073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ru"/>
              <a:t>Набор данных Gas Pipeline</a:t>
            </a:r>
            <a:endParaRPr/>
          </a:p>
          <a:p>
            <a:pPr indent="0" lvl="0" marL="0" rtl="0" algn="l">
              <a:spcBef>
                <a:spcPts val="0"/>
              </a:spcBef>
              <a:spcAft>
                <a:spcPts val="0"/>
              </a:spcAft>
              <a:buNone/>
            </a:pPr>
            <a:r>
              <a:t/>
            </a:r>
            <a:endParaRPr/>
          </a:p>
        </p:txBody>
      </p:sp>
      <p:sp>
        <p:nvSpPr>
          <p:cNvPr id="161" name="Google Shape;161;p30"/>
          <p:cNvSpPr txBox="1"/>
          <p:nvPr>
            <p:ph idx="1" type="body"/>
          </p:nvPr>
        </p:nvSpPr>
        <p:spPr>
          <a:xfrm>
            <a:off x="279400" y="1144300"/>
            <a:ext cx="2322600" cy="32091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ru" sz="1800"/>
              <a:t>274628 записей</a:t>
            </a:r>
            <a:endParaRPr sz="1800"/>
          </a:p>
          <a:p>
            <a:pPr indent="-342900" lvl="0" marL="457200" rtl="0" algn="l">
              <a:spcBef>
                <a:spcPts val="0"/>
              </a:spcBef>
              <a:spcAft>
                <a:spcPts val="0"/>
              </a:spcAft>
              <a:buSzPts val="1800"/>
              <a:buChar char="•"/>
            </a:pPr>
            <a:r>
              <a:rPr lang="ru" sz="1800"/>
              <a:t>8 классов</a:t>
            </a:r>
            <a:endParaRPr sz="1800"/>
          </a:p>
          <a:p>
            <a:pPr indent="-342900" lvl="0" marL="457200" rtl="0" algn="l">
              <a:spcBef>
                <a:spcPts val="0"/>
              </a:spcBef>
              <a:spcAft>
                <a:spcPts val="0"/>
              </a:spcAft>
              <a:buSzPts val="1800"/>
              <a:buChar char="•"/>
            </a:pPr>
            <a:r>
              <a:rPr lang="ru" sz="1800"/>
              <a:t>17 признаков</a:t>
            </a:r>
            <a:endParaRPr sz="1800"/>
          </a:p>
        </p:txBody>
      </p:sp>
      <p:pic>
        <p:nvPicPr>
          <p:cNvPr id="162" name="Google Shape;162;p30"/>
          <p:cNvPicPr preferRelativeResize="0"/>
          <p:nvPr/>
        </p:nvPicPr>
        <p:blipFill>
          <a:blip r:embed="rId3">
            <a:alphaModFix/>
          </a:blip>
          <a:stretch>
            <a:fillRect/>
          </a:stretch>
        </p:blipFill>
        <p:spPr>
          <a:xfrm>
            <a:off x="2481975" y="1228725"/>
            <a:ext cx="6662025" cy="21693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279400" y="70906"/>
            <a:ext cx="8593200" cy="42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a:t>Результаты других исследований</a:t>
            </a:r>
            <a:endParaRPr/>
          </a:p>
        </p:txBody>
      </p:sp>
      <p:graphicFrame>
        <p:nvGraphicFramePr>
          <p:cNvPr id="168" name="Google Shape;168;p31"/>
          <p:cNvGraphicFramePr/>
          <p:nvPr/>
        </p:nvGraphicFramePr>
        <p:xfrm>
          <a:off x="1402375" y="1297200"/>
          <a:ext cx="3000000" cy="3000000"/>
        </p:xfrm>
        <a:graphic>
          <a:graphicData uri="http://schemas.openxmlformats.org/drawingml/2006/table">
            <a:tbl>
              <a:tblPr>
                <a:noFill/>
                <a:tableStyleId>{36A60524-AAA1-4C8E-95CC-6D7B2EAACDDA}</a:tableStyleId>
              </a:tblPr>
              <a:tblGrid>
                <a:gridCol w="3746100"/>
                <a:gridCol w="916800"/>
                <a:gridCol w="928225"/>
                <a:gridCol w="756100"/>
              </a:tblGrid>
              <a:tr h="427450">
                <a:tc>
                  <a:txBody>
                    <a:bodyPr>
                      <a:noAutofit/>
                    </a:bodyPr>
                    <a:lstStyle/>
                    <a:p>
                      <a:pPr indent="0" lvl="0" marL="38100" marR="38100" rtl="0" algn="ctr">
                        <a:lnSpc>
                          <a:spcPct val="115000"/>
                        </a:lnSpc>
                        <a:spcBef>
                          <a:spcPts val="0"/>
                        </a:spcBef>
                        <a:spcAft>
                          <a:spcPts val="0"/>
                        </a:spcAft>
                        <a:buNone/>
                      </a:pPr>
                      <a:r>
                        <a:rPr b="1" lang="ru">
                          <a:latin typeface="Calibri"/>
                          <a:ea typeface="Calibri"/>
                          <a:cs typeface="Calibri"/>
                          <a:sym typeface="Calibri"/>
                        </a:rPr>
                        <a:t>Алгоритм</a:t>
                      </a:r>
                      <a:r>
                        <a:rPr lang="ru">
                          <a:latin typeface="Calibri"/>
                          <a:ea typeface="Calibri"/>
                          <a:cs typeface="Calibri"/>
                          <a:sym typeface="Calibri"/>
                        </a:rPr>
                        <a:t> </a:t>
                      </a:r>
                      <a:endParaRPr>
                        <a:latin typeface="Calibri"/>
                        <a:ea typeface="Calibri"/>
                        <a:cs typeface="Calibri"/>
                        <a:sym typeface="Calibri"/>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b="1" lang="ru">
                          <a:latin typeface="Calibri"/>
                          <a:ea typeface="Calibri"/>
                          <a:cs typeface="Calibri"/>
                          <a:sym typeface="Calibri"/>
                        </a:rPr>
                        <a:t>Accuracy</a:t>
                      </a:r>
                      <a:endParaRPr>
                        <a:latin typeface="Calibri"/>
                        <a:ea typeface="Calibri"/>
                        <a:cs typeface="Calibri"/>
                        <a:sym typeface="Calibri"/>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b="1" lang="ru">
                          <a:latin typeface="Calibri"/>
                          <a:ea typeface="Calibri"/>
                          <a:cs typeface="Calibri"/>
                          <a:sym typeface="Calibri"/>
                        </a:rPr>
                        <a:t>Precision</a:t>
                      </a:r>
                      <a:endParaRPr>
                        <a:latin typeface="Calibri"/>
                        <a:ea typeface="Calibri"/>
                        <a:cs typeface="Calibri"/>
                        <a:sym typeface="Calibri"/>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b="1" lang="ru">
                          <a:latin typeface="Calibri"/>
                          <a:ea typeface="Calibri"/>
                          <a:cs typeface="Calibri"/>
                          <a:sym typeface="Calibri"/>
                        </a:rPr>
                        <a:t>Recall</a:t>
                      </a:r>
                      <a:endParaRPr>
                        <a:latin typeface="Calibri"/>
                        <a:ea typeface="Calibri"/>
                        <a:cs typeface="Calibri"/>
                        <a:sym typeface="Calibri"/>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9625">
                <a:tc>
                  <a:txBody>
                    <a:bodyPr>
                      <a:noAutofit/>
                    </a:bodyPr>
                    <a:lstStyle/>
                    <a:p>
                      <a:pPr indent="0" lvl="0" marL="38100" marR="38100" rtl="0" algn="l">
                        <a:lnSpc>
                          <a:spcPct val="115000"/>
                        </a:lnSpc>
                        <a:spcBef>
                          <a:spcPts val="0"/>
                        </a:spcBef>
                        <a:spcAft>
                          <a:spcPts val="0"/>
                        </a:spcAft>
                        <a:buNone/>
                      </a:pPr>
                      <a:r>
                        <a:rPr lang="ru" sz="1200">
                          <a:latin typeface="Calibri"/>
                          <a:ea typeface="Calibri"/>
                          <a:cs typeface="Calibri"/>
                          <a:sym typeface="Calibri"/>
                        </a:rPr>
                        <a:t>Сеть Байеса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0.87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0.97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0.59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5925">
                <a:tc>
                  <a:txBody>
                    <a:bodyPr>
                      <a:noAutofit/>
                    </a:bodyPr>
                    <a:lstStyle/>
                    <a:p>
                      <a:pPr indent="0" lvl="0" marL="38100" marR="38100" rtl="0" algn="l">
                        <a:lnSpc>
                          <a:spcPct val="115000"/>
                        </a:lnSpc>
                        <a:spcBef>
                          <a:spcPts val="0"/>
                        </a:spcBef>
                        <a:spcAft>
                          <a:spcPts val="0"/>
                        </a:spcAft>
                        <a:buNone/>
                      </a:pPr>
                      <a:r>
                        <a:rPr lang="ru" sz="1200">
                          <a:latin typeface="Calibri"/>
                          <a:ea typeface="Calibri"/>
                          <a:cs typeface="Calibri"/>
                          <a:sym typeface="Calibri"/>
                        </a:rPr>
                        <a:t>Support Vector Data Description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0.76</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0.95</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0.21</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1600">
                <a:tc>
                  <a:txBody>
                    <a:bodyPr>
                      <a:noAutofit/>
                    </a:bodyPr>
                    <a:lstStyle/>
                    <a:p>
                      <a:pPr indent="0" lvl="0" marL="38100" marR="38100" rtl="0" algn="l">
                        <a:lnSpc>
                          <a:spcPct val="115000"/>
                        </a:lnSpc>
                        <a:spcBef>
                          <a:spcPts val="0"/>
                        </a:spcBef>
                        <a:spcAft>
                          <a:spcPts val="0"/>
                        </a:spcAft>
                        <a:buNone/>
                      </a:pPr>
                      <a:r>
                        <a:rPr lang="ru" sz="1200">
                          <a:latin typeface="Calibri"/>
                          <a:ea typeface="Calibri"/>
                          <a:cs typeface="Calibri"/>
                          <a:sym typeface="Calibri"/>
                        </a:rPr>
                        <a:t>Isolation Forest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0.70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0.51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0.13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8375">
                <a:tc>
                  <a:txBody>
                    <a:bodyPr>
                      <a:noAutofit/>
                    </a:bodyPr>
                    <a:lstStyle/>
                    <a:p>
                      <a:pPr indent="0" lvl="0" marL="38100" marR="38100" rtl="0" algn="l">
                        <a:lnSpc>
                          <a:spcPct val="115000"/>
                        </a:lnSpc>
                        <a:spcBef>
                          <a:spcPts val="0"/>
                        </a:spcBef>
                        <a:spcAft>
                          <a:spcPts val="0"/>
                        </a:spcAft>
                        <a:buNone/>
                      </a:pPr>
                      <a:r>
                        <a:rPr lang="ru" sz="1200">
                          <a:latin typeface="Calibri"/>
                          <a:ea typeface="Calibri"/>
                          <a:cs typeface="Calibri"/>
                          <a:sym typeface="Calibri"/>
                        </a:rPr>
                        <a:t>K-means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0.57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0.83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0.57 </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9625">
                <a:tc>
                  <a:txBody>
                    <a:bodyPr>
                      <a:noAutofit/>
                    </a:bodyPr>
                    <a:lstStyle/>
                    <a:p>
                      <a:pPr indent="0" lvl="0" marL="38100" marR="38100" rtl="0" algn="l">
                        <a:lnSpc>
                          <a:spcPct val="115000"/>
                        </a:lnSpc>
                        <a:spcBef>
                          <a:spcPts val="0"/>
                        </a:spcBef>
                        <a:spcAft>
                          <a:spcPts val="0"/>
                        </a:spcAft>
                        <a:buNone/>
                      </a:pPr>
                      <a:r>
                        <a:rPr lang="ru" sz="1200">
                          <a:latin typeface="Calibri"/>
                          <a:ea typeface="Calibri"/>
                          <a:cs typeface="Calibri"/>
                          <a:sym typeface="Calibri"/>
                        </a:rPr>
                        <a:t>Support Vector Machine (SVM)</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0.94</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0.94</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0.94</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9625">
                <a:tc>
                  <a:txBody>
                    <a:bodyPr>
                      <a:noAutofit/>
                    </a:bodyPr>
                    <a:lstStyle/>
                    <a:p>
                      <a:pPr indent="0" lvl="0" marL="38100" marR="38100" rtl="0" algn="l">
                        <a:lnSpc>
                          <a:spcPct val="115000"/>
                        </a:lnSpc>
                        <a:spcBef>
                          <a:spcPts val="0"/>
                        </a:spcBef>
                        <a:spcAft>
                          <a:spcPts val="0"/>
                        </a:spcAft>
                        <a:buNone/>
                      </a:pPr>
                      <a:r>
                        <a:rPr lang="ru" sz="1200">
                          <a:latin typeface="Calibri"/>
                          <a:ea typeface="Calibri"/>
                          <a:cs typeface="Calibri"/>
                          <a:sym typeface="Calibri"/>
                        </a:rPr>
                        <a:t>Random Forest</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0.99</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0.99</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38100" marR="38100" rtl="0" algn="ctr">
                        <a:lnSpc>
                          <a:spcPct val="115000"/>
                        </a:lnSpc>
                        <a:spcBef>
                          <a:spcPts val="0"/>
                        </a:spcBef>
                        <a:spcAft>
                          <a:spcPts val="0"/>
                        </a:spcAft>
                        <a:buNone/>
                      </a:pPr>
                      <a:r>
                        <a:rPr lang="ru" sz="1200">
                          <a:latin typeface="Calibri"/>
                          <a:ea typeface="Calibri"/>
                          <a:cs typeface="Calibri"/>
                          <a:sym typeface="Calibri"/>
                        </a:rPr>
                        <a:t>0.99</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279400" y="70901"/>
            <a:ext cx="8593200" cy="102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ru" sz="3600"/>
              <a:t>Полученные результаты</a:t>
            </a:r>
            <a:endParaRPr sz="3600"/>
          </a:p>
          <a:p>
            <a:pPr indent="0" lvl="0" marL="0" rtl="0" algn="l">
              <a:spcBef>
                <a:spcPts val="0"/>
              </a:spcBef>
              <a:spcAft>
                <a:spcPts val="0"/>
              </a:spcAft>
              <a:buNone/>
            </a:pPr>
            <a:r>
              <a:t/>
            </a:r>
            <a:endParaRPr/>
          </a:p>
        </p:txBody>
      </p:sp>
      <p:sp>
        <p:nvSpPr>
          <p:cNvPr id="174" name="Google Shape;174;p32"/>
          <p:cNvSpPr txBox="1"/>
          <p:nvPr>
            <p:ph idx="1" type="body"/>
          </p:nvPr>
        </p:nvSpPr>
        <p:spPr>
          <a:xfrm>
            <a:off x="279400" y="1096151"/>
            <a:ext cx="8593200" cy="33417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ru" sz="1800"/>
              <a:t>На наборе данных Gas Pipeline были протестированы 2 архитектуры </a:t>
            </a:r>
            <a:r>
              <a:rPr lang="ru" sz="1800"/>
              <a:t>рекуррентных</a:t>
            </a:r>
            <a:r>
              <a:rPr lang="ru" sz="1800"/>
              <a:t>  нейронных сетей: LSTM и GRU. Были получены следующие результаты (случай 2 классов):</a:t>
            </a:r>
            <a:endParaRPr sz="1800"/>
          </a:p>
          <a:p>
            <a:pPr indent="0" lvl="0" marL="457200" rtl="0" algn="l">
              <a:spcBef>
                <a:spcPts val="1000"/>
              </a:spcBef>
              <a:spcAft>
                <a:spcPts val="0"/>
              </a:spcAft>
              <a:buNone/>
            </a:pPr>
            <a:r>
              <a:t/>
            </a:r>
            <a:endParaRPr/>
          </a:p>
        </p:txBody>
      </p:sp>
      <p:graphicFrame>
        <p:nvGraphicFramePr>
          <p:cNvPr id="175" name="Google Shape;175;p32"/>
          <p:cNvGraphicFramePr/>
          <p:nvPr/>
        </p:nvGraphicFramePr>
        <p:xfrm>
          <a:off x="1381550" y="2496150"/>
          <a:ext cx="3000000" cy="3000000"/>
        </p:xfrm>
        <a:graphic>
          <a:graphicData uri="http://schemas.openxmlformats.org/drawingml/2006/table">
            <a:tbl>
              <a:tblPr>
                <a:noFill/>
                <a:tableStyleId>{36A60524-AAA1-4C8E-95CC-6D7B2EAACDDA}</a:tableStyleId>
              </a:tblPr>
              <a:tblGrid>
                <a:gridCol w="1597225"/>
                <a:gridCol w="1597225"/>
                <a:gridCol w="1597225"/>
                <a:gridCol w="1597225"/>
              </a:tblGrid>
              <a:tr h="190500">
                <a:tc>
                  <a:txBody>
                    <a:bodyPr>
                      <a:noAutofit/>
                    </a:bodyPr>
                    <a:lstStyle/>
                    <a:p>
                      <a:pPr indent="0" lvl="0" marL="0" rtl="0" algn="ctr">
                        <a:spcBef>
                          <a:spcPts val="0"/>
                        </a:spcBef>
                        <a:spcAft>
                          <a:spcPts val="0"/>
                        </a:spcAft>
                        <a:buNone/>
                      </a:pPr>
                      <a:r>
                        <a:rPr b="1" lang="ru"/>
                        <a:t>Architecture</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ru"/>
                        <a:t>Accuracy</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ru"/>
                        <a:t>Precision</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ru"/>
                        <a:t>Recall</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noAutofit/>
                    </a:bodyPr>
                    <a:lstStyle/>
                    <a:p>
                      <a:pPr indent="0" lvl="0" marL="0" rtl="0" algn="l">
                        <a:spcBef>
                          <a:spcPts val="0"/>
                        </a:spcBef>
                        <a:spcAft>
                          <a:spcPts val="0"/>
                        </a:spcAft>
                        <a:buNone/>
                      </a:pPr>
                      <a:r>
                        <a:rPr lang="ru"/>
                        <a:t>LSTM</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ru"/>
                        <a:t>0.9068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ru"/>
                        <a:t>0.9042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ru"/>
                        <a:t>0.9068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noAutofit/>
                    </a:bodyPr>
                    <a:lstStyle/>
                    <a:p>
                      <a:pPr indent="0" lvl="0" marL="0" rtl="0" algn="l">
                        <a:spcBef>
                          <a:spcPts val="0"/>
                        </a:spcBef>
                        <a:spcAft>
                          <a:spcPts val="0"/>
                        </a:spcAft>
                        <a:buNone/>
                      </a:pPr>
                      <a:r>
                        <a:rPr lang="ru"/>
                        <a:t>GRU</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ru"/>
                        <a:t>0.9170</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ru"/>
                        <a:t>0.9177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ru"/>
                        <a:t>0.9170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279400" y="70906"/>
            <a:ext cx="8593200" cy="42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sz="3200">
                <a:solidFill>
                  <a:srgbClr val="1F3864"/>
                </a:solidFill>
              </a:rPr>
              <a:t>График т</a:t>
            </a:r>
            <a:r>
              <a:rPr lang="ru" sz="3200">
                <a:solidFill>
                  <a:srgbClr val="1F3864"/>
                </a:solidFill>
              </a:rPr>
              <a:t>очности</a:t>
            </a:r>
            <a:r>
              <a:rPr lang="ru" sz="3200">
                <a:solidFill>
                  <a:srgbClr val="1F3864"/>
                </a:solidFill>
              </a:rPr>
              <a:t> LSTM и GRU во время обучени</a:t>
            </a:r>
            <a:r>
              <a:rPr lang="ru" sz="3200"/>
              <a:t>я</a:t>
            </a:r>
            <a:endParaRPr sz="3200">
              <a:solidFill>
                <a:srgbClr val="1F3864"/>
              </a:solidFill>
            </a:endParaRPr>
          </a:p>
        </p:txBody>
      </p:sp>
      <p:pic>
        <p:nvPicPr>
          <p:cNvPr id="181" name="Google Shape;181;p33"/>
          <p:cNvPicPr preferRelativeResize="0"/>
          <p:nvPr/>
        </p:nvPicPr>
        <p:blipFill>
          <a:blip r:embed="rId3">
            <a:alphaModFix/>
          </a:blip>
          <a:stretch>
            <a:fillRect/>
          </a:stretch>
        </p:blipFill>
        <p:spPr>
          <a:xfrm>
            <a:off x="1347800" y="566750"/>
            <a:ext cx="6310451" cy="3924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4"/>
          <p:cNvSpPr txBox="1"/>
          <p:nvPr>
            <p:ph type="title"/>
          </p:nvPr>
        </p:nvSpPr>
        <p:spPr>
          <a:xfrm>
            <a:off x="279400" y="70900"/>
            <a:ext cx="8864700" cy="42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sz="2800"/>
              <a:t>График функции потерь </a:t>
            </a:r>
            <a:r>
              <a:rPr lang="ru" sz="2800">
                <a:solidFill>
                  <a:srgbClr val="1F3864"/>
                </a:solidFill>
              </a:rPr>
              <a:t>LSTM и GRU</a:t>
            </a:r>
            <a:r>
              <a:rPr lang="ru" sz="2800"/>
              <a:t> во время обучения</a:t>
            </a:r>
            <a:endParaRPr sz="2800"/>
          </a:p>
        </p:txBody>
      </p:sp>
      <p:pic>
        <p:nvPicPr>
          <p:cNvPr id="187" name="Google Shape;187;p34"/>
          <p:cNvPicPr preferRelativeResize="0"/>
          <p:nvPr/>
        </p:nvPicPr>
        <p:blipFill>
          <a:blip r:embed="rId3">
            <a:alphaModFix/>
          </a:blip>
          <a:stretch>
            <a:fillRect/>
          </a:stretch>
        </p:blipFill>
        <p:spPr>
          <a:xfrm>
            <a:off x="1274475" y="654675"/>
            <a:ext cx="6630001" cy="3814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5"/>
          <p:cNvSpPr txBox="1"/>
          <p:nvPr>
            <p:ph type="title"/>
          </p:nvPr>
        </p:nvSpPr>
        <p:spPr>
          <a:xfrm>
            <a:off x="279400" y="70900"/>
            <a:ext cx="8593200" cy="471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ru"/>
              <a:t>Заключение</a:t>
            </a:r>
            <a:endParaRPr/>
          </a:p>
        </p:txBody>
      </p:sp>
      <p:sp>
        <p:nvSpPr>
          <p:cNvPr id="193" name="Google Shape;193;p35"/>
          <p:cNvSpPr txBox="1"/>
          <p:nvPr>
            <p:ph idx="1" type="body"/>
          </p:nvPr>
        </p:nvSpPr>
        <p:spPr>
          <a:xfrm>
            <a:off x="279400" y="852075"/>
            <a:ext cx="8593200" cy="3585600"/>
          </a:xfrm>
          <a:prstGeom prst="rect">
            <a:avLst/>
          </a:prstGeom>
        </p:spPr>
        <p:txBody>
          <a:bodyPr anchorCtr="0" anchor="ctr" bIns="45700" lIns="91425" spcFirstLastPara="1" rIns="91425" wrap="square" tIns="45700">
            <a:noAutofit/>
          </a:bodyPr>
          <a:lstStyle/>
          <a:p>
            <a:pPr indent="-342900" lvl="0" marL="457200" rtl="0" algn="l">
              <a:spcBef>
                <a:spcPts val="1000"/>
              </a:spcBef>
              <a:spcAft>
                <a:spcPts val="0"/>
              </a:spcAft>
              <a:buSzPts val="1800"/>
              <a:buChar char="•"/>
            </a:pPr>
            <a:r>
              <a:rPr lang="ru" sz="1800"/>
              <a:t>LSTM и GRU в рамках проведенных экспериментов являются перспективными методами обнаружения вторжений</a:t>
            </a:r>
            <a:endParaRPr sz="1800"/>
          </a:p>
          <a:p>
            <a:pPr indent="-342900" lvl="0" marL="457200" rtl="0" algn="l">
              <a:spcBef>
                <a:spcPts val="1000"/>
              </a:spcBef>
              <a:spcAft>
                <a:spcPts val="0"/>
              </a:spcAft>
              <a:buSzPts val="1800"/>
              <a:buChar char="•"/>
            </a:pPr>
            <a:r>
              <a:rPr lang="ru" sz="1800"/>
              <a:t>LSTM показывает лучшие результаты на обучающей выборке, однако на валидации её точность ниже</a:t>
            </a:r>
            <a:endParaRPr sz="1800"/>
          </a:p>
          <a:p>
            <a:pPr indent="0" lvl="0" marL="0" rtl="0" algn="l">
              <a:spcBef>
                <a:spcPts val="1000"/>
              </a:spcBef>
              <a:spcAft>
                <a:spcPts val="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