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7" r:id="rId4"/>
    <p:sldId id="268" r:id="rId5"/>
    <p:sldId id="269" r:id="rId6"/>
    <p:sldId id="270" r:id="rId7"/>
    <p:sldId id="272" r:id="rId8"/>
    <p:sldId id="273" r:id="rId9"/>
    <p:sldId id="265" r:id="rId10"/>
    <p:sldId id="27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6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0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0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7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8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1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8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F9D9A3-F677-4927-A119-0F334BEA83E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609E0F-7195-421C-BCD2-2909A8D329C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15" y="1695042"/>
            <a:ext cx="11800114" cy="20083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МОДЕЛИРОВАНИЕ ЗАЩИЩЕННОЙ АСУ ТП </a:t>
            </a:r>
            <a:br>
              <a:rPr lang="ru-RU" sz="3600" b="1" dirty="0" smtClean="0"/>
            </a:br>
            <a:r>
              <a:rPr lang="ru-RU" sz="3600" b="1" dirty="0" smtClean="0"/>
              <a:t>НА ОСНОВЕ ЭТАЛОННОЙ МОДЕЛИ БЕЗОПАСНОСТИ </a:t>
            </a:r>
            <a:br>
              <a:rPr lang="ru-RU" sz="3600" b="1" dirty="0" smtClean="0"/>
            </a:br>
            <a:r>
              <a:rPr lang="ru-RU" sz="3600" b="1" dirty="0" smtClean="0"/>
              <a:t>С ИСПОЛЬЗОВАНИЕМ ВЗВЕШЕННЫХ ОРИЕНТИРОВАННЫХ ГРАФОВ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55619"/>
            <a:ext cx="12192000" cy="1800037"/>
          </a:xfrm>
        </p:spPr>
        <p:txBody>
          <a:bodyPr>
            <a:normAutofit/>
          </a:bodyPr>
          <a:lstStyle/>
          <a:p>
            <a:pPr algn="ctr"/>
            <a:endParaRPr lang="ru-RU" sz="1800" cap="none" dirty="0" smtClean="0"/>
          </a:p>
          <a:p>
            <a:pPr algn="ctr"/>
            <a:endParaRPr lang="ru-RU" sz="1800" cap="none" dirty="0"/>
          </a:p>
          <a:p>
            <a:pPr algn="ctr"/>
            <a:r>
              <a:rPr lang="ru-RU" sz="1800" cap="none" dirty="0" smtClean="0"/>
              <a:t>аспирант </a:t>
            </a:r>
            <a:r>
              <a:rPr lang="ru-RU" sz="1800" cap="none" dirty="0"/>
              <a:t>Лужнов Василий </a:t>
            </a:r>
            <a:r>
              <a:rPr lang="ru-RU" sz="1800" cap="none" dirty="0" smtClean="0"/>
              <a:t>Сергеевич</a:t>
            </a:r>
          </a:p>
          <a:p>
            <a:pPr algn="ctr"/>
            <a:r>
              <a:rPr lang="ru-RU" sz="1800" b="1" cap="none" dirty="0" smtClean="0"/>
              <a:t>Научный руководитель: </a:t>
            </a:r>
            <a:r>
              <a:rPr lang="ru-RU" sz="1800" cap="none" dirty="0" smtClean="0"/>
              <a:t>к.т.н., доцент, зав. кафедрой «Защита информации», Соколов А.Н.</a:t>
            </a:r>
            <a:endParaRPr lang="ru-RU" sz="1800" b="1" cap="none" dirty="0"/>
          </a:p>
          <a:p>
            <a:pPr algn="ctr"/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075543" y="217714"/>
            <a:ext cx="7707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ФЕДЕРАЛЬНОЕ ГОСУДАРСТВЕННОЕ АВТОНОМНОЕ ОБРАЗОВАТЕЛЬНОЕ УЧРЕЖДЕНИЕ ВЫСШЕГО ОБРАЗОВАНИЯ </a:t>
            </a:r>
          </a:p>
          <a:p>
            <a:pPr algn="ctr"/>
            <a:r>
              <a:rPr lang="ru-RU" dirty="0" smtClean="0"/>
              <a:t>«ЮЖНО-УРАЛЬСКИЙ ГОСУДАРСТВЕННЫЙ УНИВЕРСИТЕТ </a:t>
            </a:r>
          </a:p>
          <a:p>
            <a:pPr algn="ctr"/>
            <a:r>
              <a:rPr lang="ru-RU" dirty="0" smtClean="0"/>
              <a:t>(НАЦИОНАЛЬНЫЙ ИССЛЕДОВАТЕЛЬСКИЙ УНИВЕРСИТЕТ)»</a:t>
            </a:r>
            <a:br>
              <a:rPr lang="ru-RU" dirty="0" smtClean="0"/>
            </a:br>
            <a:r>
              <a:rPr lang="ru-RU" dirty="0" smtClean="0"/>
              <a:t>ФГАОУ ВО «ЮУРГУ (НИУ)»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70366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АСОД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3" y="70366"/>
            <a:ext cx="10282151" cy="61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Эталонная модель </a:t>
            </a:r>
            <a:r>
              <a:rPr lang="ru-RU" dirty="0"/>
              <a:t>безопасности (</a:t>
            </a:r>
            <a:r>
              <a:rPr lang="ru-RU" dirty="0" smtClean="0"/>
              <a:t>эталонная модель </a:t>
            </a:r>
            <a:r>
              <a:rPr lang="ru-RU" dirty="0"/>
              <a:t>защищенной АС – ЭМЗАС)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Математическая модель </a:t>
            </a:r>
            <a:r>
              <a:rPr lang="ru-RU" dirty="0"/>
              <a:t>атак на информационные ресурсы 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/>
              <a:t> </a:t>
            </a:r>
            <a:r>
              <a:rPr lang="ru-RU" smtClean="0"/>
              <a:t>Модель </a:t>
            </a:r>
            <a:r>
              <a:rPr lang="ru-RU" dirty="0"/>
              <a:t>АСУ ТП на основе эталонной модели безопасности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Применение модели атак к модели защищенной АСУ ТП для анализа защищенности и последующего построения модели защищенной АСУ ТП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Программный комплекс по результатам проведенной работы находится на </a:t>
            </a:r>
            <a:r>
              <a:rPr lang="ru-RU" dirty="0" smtClean="0"/>
              <a:t>стадии реализации.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61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89575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Построение модели защищенной АСУ ТП на основе эталонной модели безопасности с использованием взвешенных ориентированных графов.</a:t>
            </a:r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Построение эталонной модели безопасности (эталонной модели защищенной АС – ЭМЗАС)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Построение математической модели атак на информационные ресурсы 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Построение модели АСУ ТП на основе эталонной модели безопасности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Применение модели атак к модели защищенной АСУ ТП для анализа защищенности и последующего построения модели защищенной АСУ 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8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Устойчивая тенденция к </a:t>
            </a:r>
            <a:r>
              <a:rPr lang="ru-RU" u="sng" dirty="0" smtClean="0"/>
              <a:t>увеличению количества, мощности, интенсивности и вариативности атак</a:t>
            </a:r>
            <a:r>
              <a:rPr lang="ru-RU" dirty="0" smtClean="0"/>
              <a:t> на автоматизированные системы (</a:t>
            </a:r>
            <a:r>
              <a:rPr lang="ru-RU" dirty="0" err="1" smtClean="0"/>
              <a:t>Шоров</a:t>
            </a:r>
            <a:r>
              <a:rPr lang="ru-RU" dirty="0" smtClean="0"/>
              <a:t> А.В., </a:t>
            </a:r>
            <a:r>
              <a:rPr lang="ru-RU" dirty="0" smtClean="0"/>
              <a:t>2016; </a:t>
            </a:r>
            <a:r>
              <a:rPr lang="ru-RU" dirty="0" err="1" smtClean="0"/>
              <a:t>Дацун</a:t>
            </a:r>
            <a:r>
              <a:rPr lang="ru-RU" dirty="0" smtClean="0"/>
              <a:t>, Н.Н., </a:t>
            </a:r>
            <a:r>
              <a:rPr lang="ru-RU" dirty="0" smtClean="0"/>
              <a:t>2016; </a:t>
            </a:r>
            <a:r>
              <a:rPr lang="ru-RU" dirty="0" smtClean="0"/>
              <a:t>Латышев Д.М., </a:t>
            </a:r>
            <a:r>
              <a:rPr lang="ru-RU" dirty="0" smtClean="0"/>
              <a:t>2015).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u="sng" dirty="0" smtClean="0"/>
              <a:t>Слабая методическая и теоретическая обеспеченность</a:t>
            </a:r>
            <a:r>
              <a:rPr lang="ru-RU" dirty="0" smtClean="0"/>
              <a:t> процессов динамического анализа защищенности автоматизированных систем (Латышев Д.М., 2013; Поляничко М.А., 2013; Никишова А.В., 2013).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Острая необходимость в </a:t>
            </a:r>
            <a:r>
              <a:rPr lang="ru-RU" u="sng" dirty="0" smtClean="0"/>
              <a:t>научном обосновании</a:t>
            </a:r>
            <a:r>
              <a:rPr lang="ru-RU" dirty="0" smtClean="0"/>
              <a:t> процессов моделирования и анализа комплексных информационных систем (Латышев Д.М, 2013; </a:t>
            </a:r>
            <a:r>
              <a:rPr lang="ru-RU" dirty="0" err="1" smtClean="0"/>
              <a:t>Шоров</a:t>
            </a:r>
            <a:r>
              <a:rPr lang="ru-RU" dirty="0" smtClean="0"/>
              <a:t> А.В., 2012).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u="sng" dirty="0" smtClean="0"/>
              <a:t>Изменяющаяся нормативно-правовая база</a:t>
            </a:r>
            <a:r>
              <a:rPr lang="ru-RU" dirty="0" smtClean="0"/>
              <a:t> в области защиты информации</a:t>
            </a:r>
            <a:r>
              <a:rPr lang="en-US" dirty="0" smtClean="0"/>
              <a:t> </a:t>
            </a:r>
            <a:r>
              <a:rPr lang="ru-RU" dirty="0" smtClean="0"/>
              <a:t>и сложная геополитическая обстановка (</a:t>
            </a:r>
            <a:r>
              <a:rPr lang="en-US" dirty="0" smtClean="0"/>
              <a:t>IDC; </a:t>
            </a:r>
            <a:r>
              <a:rPr lang="en-US" dirty="0" err="1" smtClean="0"/>
              <a:t>Tadviser</a:t>
            </a:r>
            <a:r>
              <a:rPr lang="en-US" dirty="0" smtClean="0"/>
              <a:t>; </a:t>
            </a:r>
            <a:r>
              <a:rPr lang="ru-RU" dirty="0" smtClean="0"/>
              <a:t>Информзащита).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u="sng" dirty="0" smtClean="0"/>
              <a:t>Отсутствие</a:t>
            </a:r>
            <a:r>
              <a:rPr lang="ru-RU" dirty="0" smtClean="0"/>
              <a:t> на отечественном рынке </a:t>
            </a:r>
            <a:r>
              <a:rPr lang="ru-RU" u="sng" dirty="0" smtClean="0"/>
              <a:t>программного обеспечения</a:t>
            </a:r>
            <a:r>
              <a:rPr lang="ru-RU" dirty="0" smtClean="0"/>
              <a:t> для динамического анализа защищенности информационных систем (</a:t>
            </a:r>
            <a:r>
              <a:rPr lang="ru-RU" dirty="0" err="1" smtClean="0"/>
              <a:t>Дацун</a:t>
            </a:r>
            <a:r>
              <a:rPr lang="ru-RU" dirty="0" smtClean="0"/>
              <a:t> Н.Н., 2012; </a:t>
            </a:r>
            <a:r>
              <a:rPr lang="en-US" dirty="0" smtClean="0"/>
              <a:t>IDC, 2018; </a:t>
            </a:r>
            <a:r>
              <a:rPr lang="en-US" dirty="0" err="1" smtClean="0"/>
              <a:t>Tadviser</a:t>
            </a:r>
            <a:r>
              <a:rPr lang="en-US" dirty="0" smtClean="0"/>
              <a:t>, 2018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772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287215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ЭМЗАС - уровни</a:t>
            </a:r>
            <a:endParaRPr lang="ru-RU" dirty="0"/>
          </a:p>
        </p:txBody>
      </p:sp>
      <p:pic>
        <p:nvPicPr>
          <p:cNvPr id="1026" name="Picture 2" descr="https://studref.com/htm/img/15/7089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90" y="961902"/>
            <a:ext cx="5469177" cy="53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70366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ЭМЗАС - слои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4" y="745053"/>
            <a:ext cx="8972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70366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ЭМЗАС - слои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6" y="607126"/>
            <a:ext cx="10791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8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70366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АСОД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6" y="1623827"/>
            <a:ext cx="12096385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7279" y="70366"/>
            <a:ext cx="1005840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АСОД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7" y="70366"/>
            <a:ext cx="10355283" cy="61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 атак на информационные ресурсы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73767" y="1845733"/>
                <a:ext cx="7544061" cy="4482495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dirty="0"/>
                  <a:t>, </a:t>
                </a:r>
                <a:endParaRPr lang="ru-RU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dirty="0"/>
                  <a:t> – множество вершин графа,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- множество дуг графа. </a:t>
                </a:r>
                <a:endParaRPr lang="ru-RU" dirty="0" smtClean="0"/>
              </a:p>
              <a:p>
                <a:r>
                  <a:rPr lang="ru-RU" dirty="0" smtClean="0"/>
                  <a:t>Определено </a:t>
                </a:r>
                <a:r>
                  <a:rPr lang="ru-RU" dirty="0"/>
                  <a:t>отношение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, которое каждой дуге из множества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ru-RU" dirty="0"/>
                  <a:t> ставит в соответствие один или более элементов отношения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r>
                  <a:rPr lang="ru-RU" dirty="0" smtClean="0"/>
                  <a:t>Использование </a:t>
                </a:r>
                <a:r>
                  <a:rPr lang="ru-RU" dirty="0"/>
                  <a:t>отношения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dirty="0"/>
                  <a:t> позволяет интерпретировать каждую дугу графа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dirty="0"/>
                  <a:t> как один из типов моделируемой атаки на информационные ресурсы автоматизированной системы.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 ∃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∃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 smtClean="0"/>
              </a:p>
              <a:p>
                <a:pPr algn="ctr"/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/>
                  <a:t> - элементы, принадлежащие множеству </a:t>
                </a:r>
                <a:r>
                  <a:rPr lang="en-US" dirty="0"/>
                  <a:t>W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и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ru-RU" dirty="0"/>
                  <a:t> - способы реализации атак,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и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ru-RU" dirty="0"/>
                  <a:t>  - уязвимости,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и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ru-RU" dirty="0"/>
                  <a:t> - последствия реализации атак.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3767" y="1845733"/>
                <a:ext cx="7544061" cy="4482495"/>
              </a:xfrm>
              <a:blipFill>
                <a:blip r:embed="rId2"/>
                <a:stretch>
                  <a:fillRect l="-2021" t="-2041" r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grap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1845733"/>
            <a:ext cx="4247345" cy="253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08632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351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Ретро</vt:lpstr>
      <vt:lpstr>МОДЕЛИРОВАНИЕ ЗАЩИЩЕННОЙ АСУ ТП  НА ОСНОВЕ ЭТАЛОННОЙ МОДЕЛИ БЕЗОПАСНОСТИ  С ИСПОЛЬЗОВАНИЕМ ВЗВЕШЕННЫХ ОРИЕНТИРОВАННЫХ ГРАФОВ</vt:lpstr>
      <vt:lpstr>Цель и задачи работы</vt:lpstr>
      <vt:lpstr>Актуальность работы</vt:lpstr>
      <vt:lpstr>ЭМЗАС - уровни</vt:lpstr>
      <vt:lpstr>ЭМЗАС - слои</vt:lpstr>
      <vt:lpstr>ЭМЗАС - слои</vt:lpstr>
      <vt:lpstr>МОДЕЛЬ АСОД</vt:lpstr>
      <vt:lpstr>МОДЕЛЬ АСОД</vt:lpstr>
      <vt:lpstr>Математическая модель атак на информационные ресурсы</vt:lpstr>
      <vt:lpstr>МОДЕЛЬ АСОД</vt:lpstr>
      <vt:lpstr>Основные результаты работы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анализа защищенности корпоративных автоматизированных систем на основе эталонных моделей с использованием искусственных нейронных сетей</dc:title>
  <dc:creator>linius</dc:creator>
  <cp:lastModifiedBy>Админ</cp:lastModifiedBy>
  <cp:revision>20</cp:revision>
  <dcterms:created xsi:type="dcterms:W3CDTF">2018-05-17T09:29:07Z</dcterms:created>
  <dcterms:modified xsi:type="dcterms:W3CDTF">2019-04-11T11:11:08Z</dcterms:modified>
</cp:coreProperties>
</file>