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3" r:id="rId4"/>
    <p:sldId id="282" r:id="rId5"/>
    <p:sldId id="285" r:id="rId6"/>
    <p:sldId id="286" r:id="rId7"/>
    <p:sldId id="287" r:id="rId8"/>
    <p:sldId id="288" r:id="rId9"/>
    <p:sldId id="275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B9B"/>
    <a:srgbClr val="117CD5"/>
    <a:srgbClr val="0C5592"/>
    <a:srgbClr val="410BDB"/>
    <a:srgbClr val="290787"/>
    <a:srgbClr val="7716B2"/>
    <a:srgbClr val="5D2884"/>
    <a:srgbClr val="A21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7" autoAdjust="0"/>
    <p:restoredTop sz="94660"/>
  </p:normalViewPr>
  <p:slideViewPr>
    <p:cSldViewPr>
      <p:cViewPr>
        <p:scale>
          <a:sx n="76" d="100"/>
          <a:sy n="76" d="100"/>
        </p:scale>
        <p:origin x="1068" y="9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E3E2A-3402-4757-B44D-646F58CCC1F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tatic.espreso.tv/uploads/article/2506339/images/im-1111.pn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verin Indestries\Проект Криптон\лого юург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3147185" cy="936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2303001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D5B9B"/>
                </a:solidFill>
              </a:rPr>
              <a:t>Алгоритм консенсуса, </a:t>
            </a:r>
          </a:p>
          <a:p>
            <a:pPr algn="ctr"/>
            <a:r>
              <a:rPr lang="ru-RU" sz="3200" b="1" dirty="0" smtClean="0">
                <a:solidFill>
                  <a:srgbClr val="0D5B9B"/>
                </a:solidFill>
              </a:rPr>
              <a:t>основанный на человеко-машинном взаимодействии</a:t>
            </a:r>
            <a:endParaRPr lang="ru-RU" sz="3200" b="1" dirty="0">
              <a:solidFill>
                <a:srgbClr val="0D5B9B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1724" y="6309320"/>
            <a:ext cx="1774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C5592"/>
                </a:solidFill>
              </a:rPr>
              <a:t>Челябинск 2018</a:t>
            </a:r>
            <a:endParaRPr lang="ru-RU" dirty="0">
              <a:solidFill>
                <a:srgbClr val="0C559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0495" y="5385990"/>
            <a:ext cx="56606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600" b="1" dirty="0" err="1" smtClean="0">
                <a:solidFill>
                  <a:srgbClr val="0C5592"/>
                </a:solidFill>
              </a:rPr>
              <a:t>Аверин</a:t>
            </a:r>
            <a:r>
              <a:rPr lang="ru-RU" sz="1600" b="1" dirty="0" smtClean="0">
                <a:solidFill>
                  <a:srgbClr val="0C5592"/>
                </a:solidFill>
              </a:rPr>
              <a:t> Андрей Сергеевич</a:t>
            </a:r>
          </a:p>
          <a:p>
            <a:pPr algn="r"/>
            <a:r>
              <a:rPr lang="ru-RU" sz="1600" b="1" dirty="0" smtClean="0">
                <a:solidFill>
                  <a:srgbClr val="0C5592"/>
                </a:solidFill>
              </a:rPr>
              <a:t>Аспирант Высшей школы электроники и компьютерных наук</a:t>
            </a:r>
          </a:p>
          <a:p>
            <a:pPr algn="r"/>
            <a:r>
              <a:rPr lang="en-US" sz="1600" b="1" dirty="0" smtClean="0">
                <a:solidFill>
                  <a:srgbClr val="0C5592"/>
                </a:solidFill>
              </a:rPr>
              <a:t>andreaverin24@gmail.com</a:t>
            </a:r>
            <a:endParaRPr lang="ru-RU" sz="1600" dirty="0">
              <a:solidFill>
                <a:srgbClr val="0C55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124744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Ночь перед великим сражением с противником. </a:t>
            </a:r>
          </a:p>
          <a:p>
            <a:endParaRPr lang="ru-RU" sz="1200" dirty="0" smtClean="0"/>
          </a:p>
          <a:p>
            <a:r>
              <a:rPr lang="ru-RU" sz="1200" dirty="0" smtClean="0"/>
              <a:t>Византийская армия состоит из </a:t>
            </a:r>
            <a:r>
              <a:rPr lang="en-US" sz="1200" dirty="0" smtClean="0"/>
              <a:t>N</a:t>
            </a:r>
            <a:r>
              <a:rPr lang="ru-RU" sz="1200" dirty="0" smtClean="0"/>
              <a:t> легионов, каждым из которых командует свой генерал. Также у армии есть главнокомандующий, которому подчиняются генералы.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В то же самое время, империя находится в упадке, и любой из генералов и даже главнокомандующий могут быть предателями Византии, заинтересованными в её поражении.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Ночью каждый из генералов получает от предводителя приказ о варианте действий в 10 часов утра (время одинаковое для всех и известно заранее), а именно: «атаковать противника» или «отступать».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Возможные исходы сражения: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Если все верные генералы атакуют — Византия уничтожит противника (благоприятный исход).</a:t>
            </a:r>
          </a:p>
          <a:p>
            <a:r>
              <a:rPr lang="ru-RU" sz="1200" dirty="0" smtClean="0"/>
              <a:t>Если все верные генералы отступят — Византия сохранит свою армию (промежуточный исход).</a:t>
            </a:r>
          </a:p>
          <a:p>
            <a:r>
              <a:rPr lang="ru-RU" sz="1200" dirty="0" smtClean="0"/>
              <a:t>Если некоторые верные генералы атакуют, а некоторые отступят — противник уничтожит всю армию Византии (неблагоприятный исход).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Также следует учитывать, что если главнокомандующий — предатель, то он может дать разным генералам противоположные приказы, чтобы обеспечить уничтожение армии. Следовательно, генералам лучше не доверять его приказам.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Если же каждый генерал будет действовать полностью независимо от других (например, сделает случайный выбор), то вероятность благоприятного исхода весьма низка.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Поэтому генералы нуждаются в обмене информацией между собой, чтобы прийти к единому решению.</a:t>
            </a:r>
            <a:endParaRPr lang="ru-RU" sz="1200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446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620688"/>
            <a:ext cx="3394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D5B9B"/>
                </a:solidFill>
              </a:rPr>
              <a:t>Задача византийских генералов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91680" y="1413356"/>
            <a:ext cx="25922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b="1" dirty="0" smtClean="0">
                <a:solidFill>
                  <a:srgbClr val="0D5B9B"/>
                </a:solidFill>
              </a:rPr>
              <a:t>Proof of Work</a:t>
            </a:r>
            <a:endParaRPr lang="ru-RU" sz="2000" b="1" dirty="0" smtClean="0">
              <a:solidFill>
                <a:srgbClr val="0D5B9B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D5B9B"/>
                </a:solidFill>
              </a:rPr>
              <a:t>Proof of Stake</a:t>
            </a:r>
            <a:endParaRPr lang="ru-RU" sz="2000" b="1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Concept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Authority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Existence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Ownership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Identity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Capacity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Elapsed Time</a:t>
            </a:r>
            <a:endParaRPr lang="ru-RU" sz="2000" dirty="0" smtClean="0">
              <a:solidFill>
                <a:srgbClr val="0D5B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8933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C5592"/>
                </a:solidFill>
                <a:ea typeface="Calibri" pitchFamily="34" charset="0"/>
                <a:cs typeface="Times New Roman" pitchFamily="18" charset="0"/>
              </a:rPr>
              <a:t>Известные алгоритмы консенсуса: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16530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 pitchFamily="18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39544" y="1421482"/>
            <a:ext cx="2556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Burn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Location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ru-RU" sz="2000" dirty="0" smtClean="0">
                <a:solidFill>
                  <a:srgbClr val="0D5B9B"/>
                </a:solidFill>
              </a:rPr>
              <a:t>Proof </a:t>
            </a:r>
            <a:r>
              <a:rPr lang="en-US" sz="2000" dirty="0" smtClean="0">
                <a:solidFill>
                  <a:srgbClr val="0D5B9B"/>
                </a:solidFill>
              </a:rPr>
              <a:t>o</a:t>
            </a:r>
            <a:r>
              <a:rPr lang="ru-RU" sz="2000" dirty="0" err="1" smtClean="0">
                <a:solidFill>
                  <a:srgbClr val="0D5B9B"/>
                </a:solidFill>
              </a:rPr>
              <a:t>f</a:t>
            </a:r>
            <a:r>
              <a:rPr lang="ru-RU" sz="2000" dirty="0" smtClean="0">
                <a:solidFill>
                  <a:srgbClr val="0D5B9B"/>
                </a:solidFill>
              </a:rPr>
              <a:t> S</a:t>
            </a:r>
            <a:r>
              <a:rPr lang="en-US" sz="2000" dirty="0" smtClean="0">
                <a:solidFill>
                  <a:srgbClr val="0D5B9B"/>
                </a:solidFill>
              </a:rPr>
              <a:t>pace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ru-RU" sz="2000" dirty="0" smtClean="0">
                <a:solidFill>
                  <a:srgbClr val="0D5B9B"/>
                </a:solidFill>
              </a:rPr>
              <a:t>Proof </a:t>
            </a:r>
            <a:r>
              <a:rPr lang="en-US" sz="2000" dirty="0" smtClean="0">
                <a:solidFill>
                  <a:srgbClr val="0D5B9B"/>
                </a:solidFill>
              </a:rPr>
              <a:t>o</a:t>
            </a:r>
            <a:r>
              <a:rPr lang="ru-RU" sz="2000" dirty="0" err="1" smtClean="0">
                <a:solidFill>
                  <a:srgbClr val="0D5B9B"/>
                </a:solidFill>
              </a:rPr>
              <a:t>f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  <a:r>
              <a:rPr lang="en-US" sz="2000" dirty="0" smtClean="0">
                <a:solidFill>
                  <a:srgbClr val="0D5B9B"/>
                </a:solidFill>
              </a:rPr>
              <a:t>R</a:t>
            </a:r>
            <a:r>
              <a:rPr lang="ru-RU" sz="2000" dirty="0" err="1" smtClean="0">
                <a:solidFill>
                  <a:srgbClr val="0D5B9B"/>
                </a:solidFill>
              </a:rPr>
              <a:t>esearch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</a:t>
            </a:r>
            <a:r>
              <a:rPr lang="en-US" sz="2000" dirty="0" err="1" smtClean="0">
                <a:solidFill>
                  <a:srgbClr val="0D5B9B"/>
                </a:solidFill>
              </a:rPr>
              <a:t>Integri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Activity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ru-RU" sz="2000" dirty="0" smtClean="0">
                <a:solidFill>
                  <a:srgbClr val="0D5B9B"/>
                </a:solidFill>
              </a:rPr>
              <a:t>Proof </a:t>
            </a:r>
            <a:r>
              <a:rPr lang="en-US" sz="2000" dirty="0" smtClean="0">
                <a:solidFill>
                  <a:srgbClr val="0D5B9B"/>
                </a:solidFill>
              </a:rPr>
              <a:t>o</a:t>
            </a:r>
            <a:r>
              <a:rPr lang="ru-RU" sz="2000" dirty="0" err="1" smtClean="0">
                <a:solidFill>
                  <a:srgbClr val="0D5B9B"/>
                </a:solidFill>
              </a:rPr>
              <a:t>f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  <a:r>
              <a:rPr lang="ru-RU" sz="2000" dirty="0" err="1" smtClean="0">
                <a:solidFill>
                  <a:srgbClr val="0D5B9B"/>
                </a:solidFill>
              </a:rPr>
              <a:t>Space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  <a:r>
              <a:rPr lang="ru-RU" sz="2000" dirty="0" err="1" smtClean="0">
                <a:solidFill>
                  <a:srgbClr val="0D5B9B"/>
                </a:solidFill>
              </a:rPr>
              <a:t>Time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Action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Use</a:t>
            </a:r>
            <a:endParaRPr lang="ru-RU" sz="2000" dirty="0">
              <a:solidFill>
                <a:srgbClr val="0D5B9B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42782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err="1" smtClean="0">
                <a:solidFill>
                  <a:srgbClr val="0D5B9B"/>
                </a:solidFill>
              </a:rPr>
              <a:t>Slasher</a:t>
            </a:r>
            <a:r>
              <a:rPr lang="ru-RU" dirty="0" smtClean="0">
                <a:solidFill>
                  <a:srgbClr val="0D5B9B"/>
                </a:solidFill>
              </a:rPr>
              <a:t> гибридный </a:t>
            </a:r>
            <a:r>
              <a:rPr lang="ru-RU" dirty="0" err="1" smtClean="0">
                <a:solidFill>
                  <a:srgbClr val="0D5B9B"/>
                </a:solidFill>
              </a:rPr>
              <a:t>Po</a:t>
            </a:r>
            <a:r>
              <a:rPr lang="en-US" dirty="0" smtClean="0">
                <a:solidFill>
                  <a:srgbClr val="0D5B9B"/>
                </a:solidFill>
              </a:rPr>
              <a:t>W</a:t>
            </a:r>
            <a:r>
              <a:rPr lang="ru-RU" dirty="0" smtClean="0">
                <a:solidFill>
                  <a:srgbClr val="0D5B9B"/>
                </a:solidFill>
              </a:rPr>
              <a:t>/ </a:t>
            </a:r>
            <a:r>
              <a:rPr lang="ru-RU" dirty="0" err="1" smtClean="0">
                <a:solidFill>
                  <a:srgbClr val="0D5B9B"/>
                </a:solidFill>
              </a:rPr>
              <a:t>Po</a:t>
            </a:r>
            <a:r>
              <a:rPr lang="en-US" dirty="0" smtClean="0">
                <a:solidFill>
                  <a:srgbClr val="0D5B9B"/>
                </a:solidFill>
              </a:rPr>
              <a:t>S </a:t>
            </a:r>
            <a:r>
              <a:rPr lang="ru-RU" dirty="0" smtClean="0">
                <a:solidFill>
                  <a:srgbClr val="0D5B9B"/>
                </a:solidFill>
              </a:rPr>
              <a:t>-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  <a:r>
              <a:rPr lang="ru-RU" dirty="0" smtClean="0">
                <a:solidFill>
                  <a:srgbClr val="0D5B9B"/>
                </a:solidFill>
              </a:rPr>
              <a:t>Алгоритм согласования</a:t>
            </a:r>
          </a:p>
          <a:p>
            <a:pPr lvl="0" algn="ctr"/>
            <a:endParaRPr lang="ru-RU" dirty="0" smtClean="0">
              <a:solidFill>
                <a:srgbClr val="0D5B9B"/>
              </a:solidFill>
            </a:endParaRPr>
          </a:p>
          <a:p>
            <a:pPr lvl="0" algn="ctr"/>
            <a:r>
              <a:rPr lang="ru-RU" dirty="0" smtClean="0">
                <a:solidFill>
                  <a:srgbClr val="0D5B9B"/>
                </a:solidFill>
              </a:rPr>
              <a:t>Целью алгоритмов является решение </a:t>
            </a:r>
            <a:r>
              <a:rPr lang="ru-RU" b="1" dirty="0" smtClean="0">
                <a:solidFill>
                  <a:srgbClr val="0D5B9B"/>
                </a:solidFill>
              </a:rPr>
              <a:t>задачи византийских генералов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8933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D5B9B"/>
                </a:solidFill>
              </a:rPr>
              <a:t>Proof of Work</a:t>
            </a:r>
            <a:r>
              <a:rPr lang="ru-RU" sz="2400" b="1" dirty="0" smtClean="0">
                <a:solidFill>
                  <a:srgbClr val="0D5B9B"/>
                </a:solidFill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16530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 pitchFamily="18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412776"/>
            <a:ext cx="23042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 </a:t>
            </a:r>
            <a:r>
              <a:rPr lang="ru-RU" dirty="0" smtClean="0"/>
              <a:t>1</a:t>
            </a:r>
          </a:p>
          <a:p>
            <a:pPr algn="ctr"/>
            <a:r>
              <a:rPr lang="ru-RU" dirty="0" smtClean="0"/>
              <a:t>предыдущего блока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1412776"/>
            <a:ext cx="23042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 </a:t>
            </a:r>
            <a:r>
              <a:rPr lang="ru-RU" dirty="0" smtClean="0"/>
              <a:t>2</a:t>
            </a:r>
          </a:p>
          <a:p>
            <a:pPr algn="ctr"/>
            <a:r>
              <a:rPr lang="ru-RU" dirty="0" smtClean="0"/>
              <a:t>нового блока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1412776"/>
            <a:ext cx="23042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Некоторое число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9" name="Крест 8"/>
          <p:cNvSpPr/>
          <p:nvPr/>
        </p:nvSpPr>
        <p:spPr>
          <a:xfrm>
            <a:off x="3203848" y="2060848"/>
            <a:ext cx="144016" cy="144016"/>
          </a:xfrm>
          <a:prstGeom prst="plus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рест 9"/>
          <p:cNvSpPr/>
          <p:nvPr/>
        </p:nvSpPr>
        <p:spPr>
          <a:xfrm>
            <a:off x="5940152" y="2060848"/>
            <a:ext cx="144016" cy="144016"/>
          </a:xfrm>
          <a:prstGeom prst="plus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4319972" y="-567445"/>
            <a:ext cx="648072" cy="777686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23528" y="3645024"/>
            <a:ext cx="84969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D5B9B"/>
                </a:solidFill>
              </a:rPr>
              <a:t>Для получения права добавить новый блок в цепочку, участнику сети необходимо решить задачу: </a:t>
            </a:r>
          </a:p>
          <a:p>
            <a:pPr lvl="0" algn="ctr"/>
            <a:endParaRPr lang="en-US" sz="2400" b="1" dirty="0" smtClean="0">
              <a:solidFill>
                <a:srgbClr val="0D5B9B"/>
              </a:solidFill>
            </a:endParaRPr>
          </a:p>
          <a:p>
            <a:pPr lvl="0" algn="ctr"/>
            <a:r>
              <a:rPr lang="en-US" sz="2400" dirty="0" smtClean="0"/>
              <a:t>Hash (Hash 1 + Hash 2 + n) = “0000….” </a:t>
            </a:r>
            <a:endParaRPr lang="ru-RU" sz="2400" dirty="0" smtClean="0"/>
          </a:p>
          <a:p>
            <a:pPr lvl="0" algn="ctr"/>
            <a:endParaRPr lang="ru-RU" sz="2400" b="1" dirty="0" smtClean="0">
              <a:solidFill>
                <a:srgbClr val="0D5B9B"/>
              </a:solidFill>
            </a:endParaRPr>
          </a:p>
          <a:p>
            <a:pPr lvl="0" algn="ctr"/>
            <a:r>
              <a:rPr lang="ru-RU" sz="2400" b="1" dirty="0" smtClean="0">
                <a:solidFill>
                  <a:srgbClr val="0D5B9B"/>
                </a:solidFill>
              </a:rPr>
              <a:t>Т.е. общий хеш  должен иметь в начале определенное количество нулей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646798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Такие алгоритмы как </a:t>
            </a:r>
            <a:r>
              <a:rPr lang="en-US" b="1" dirty="0" smtClean="0">
                <a:solidFill>
                  <a:srgbClr val="0D5B9B"/>
                </a:solidFill>
              </a:rPr>
              <a:t>Proof of Work</a:t>
            </a:r>
            <a:r>
              <a:rPr lang="ru-RU" b="1" dirty="0" smtClean="0">
                <a:solidFill>
                  <a:srgbClr val="0D5B9B"/>
                </a:solidFill>
              </a:rPr>
              <a:t> </a:t>
            </a:r>
            <a:r>
              <a:rPr lang="ru-RU" dirty="0" smtClean="0">
                <a:solidFill>
                  <a:srgbClr val="0D5B9B"/>
                </a:solidFill>
              </a:rPr>
              <a:t>для решения задачи использует мощности видеокарт, процессоров или специального оборудования.</a:t>
            </a:r>
          </a:p>
          <a:p>
            <a:pPr lvl="0" algn="ctr"/>
            <a:endParaRPr lang="ru-RU" dirty="0" smtClean="0">
              <a:solidFill>
                <a:srgbClr val="0D5B9B"/>
              </a:solidFill>
            </a:endParaRPr>
          </a:p>
          <a:p>
            <a:pPr algn="just"/>
            <a:r>
              <a:rPr lang="ru-RU" dirty="0" smtClean="0">
                <a:solidFill>
                  <a:srgbClr val="0D5B9B"/>
                </a:solidFill>
              </a:rPr>
              <a:t>В случае с </a:t>
            </a:r>
            <a:r>
              <a:rPr lang="en-US" b="1" dirty="0" smtClean="0">
                <a:solidFill>
                  <a:srgbClr val="0D5B9B"/>
                </a:solidFill>
              </a:rPr>
              <a:t>Proof of</a:t>
            </a:r>
            <a:r>
              <a:rPr lang="ru-RU" b="1" dirty="0" smtClean="0">
                <a:solidFill>
                  <a:srgbClr val="0D5B9B"/>
                </a:solidFill>
              </a:rPr>
              <a:t> </a:t>
            </a:r>
            <a:r>
              <a:rPr lang="en-US" b="1" dirty="0" smtClean="0">
                <a:solidFill>
                  <a:srgbClr val="0D5B9B"/>
                </a:solidFill>
              </a:rPr>
              <a:t>HCI</a:t>
            </a:r>
            <a:r>
              <a:rPr lang="ru-RU" b="1" dirty="0" smtClean="0">
                <a:solidFill>
                  <a:srgbClr val="0D5B9B"/>
                </a:solidFill>
              </a:rPr>
              <a:t> </a:t>
            </a:r>
            <a:r>
              <a:rPr lang="ru-RU" dirty="0" smtClean="0">
                <a:solidFill>
                  <a:srgbClr val="0D5B9B"/>
                </a:solidFill>
              </a:rPr>
              <a:t>предлагается использовать координаты дисплея</a:t>
            </a:r>
            <a:r>
              <a:rPr lang="en-US" dirty="0" smtClean="0">
                <a:solidFill>
                  <a:srgbClr val="0D5B9B"/>
                </a:solidFill>
              </a:rPr>
              <a:t> x, y</a:t>
            </a:r>
            <a:r>
              <a:rPr lang="ru-RU" dirty="0" smtClean="0">
                <a:solidFill>
                  <a:srgbClr val="0D5B9B"/>
                </a:solidFill>
              </a:rPr>
              <a:t> и время</a:t>
            </a:r>
            <a:r>
              <a:rPr lang="en-US" dirty="0" smtClean="0">
                <a:solidFill>
                  <a:srgbClr val="0D5B9B"/>
                </a:solidFill>
              </a:rPr>
              <a:t> t</a:t>
            </a:r>
            <a:r>
              <a:rPr lang="ru-RU" dirty="0" smtClean="0">
                <a:solidFill>
                  <a:srgbClr val="0D5B9B"/>
                </a:solidFill>
              </a:rPr>
              <a:t>: </a:t>
            </a:r>
            <a:endParaRPr lang="en-US" dirty="0" smtClean="0">
              <a:solidFill>
                <a:srgbClr val="0D5B9B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D5B9B"/>
                </a:solidFill>
              </a:rPr>
              <a:t>X  Y  t</a:t>
            </a:r>
            <a:endParaRPr lang="en-US" b="1" dirty="0" smtClean="0">
              <a:solidFill>
                <a:srgbClr val="0D5B9B"/>
              </a:solidFill>
            </a:endParaRPr>
          </a:p>
          <a:p>
            <a:pPr algn="ctr"/>
            <a:endParaRPr lang="en-US" b="1" dirty="0" smtClean="0">
              <a:solidFill>
                <a:srgbClr val="0D5B9B"/>
              </a:solidFill>
            </a:endParaRPr>
          </a:p>
          <a:p>
            <a:pPr algn="ctr"/>
            <a:r>
              <a:rPr lang="ru-RU" dirty="0" smtClean="0">
                <a:solidFill>
                  <a:srgbClr val="0D5B9B"/>
                </a:solidFill>
              </a:rPr>
              <a:t>Таким образом </a:t>
            </a:r>
            <a:r>
              <a:rPr lang="en-US" b="1" dirty="0" smtClean="0">
                <a:solidFill>
                  <a:srgbClr val="0D5B9B"/>
                </a:solidFill>
              </a:rPr>
              <a:t>N </a:t>
            </a:r>
            <a:r>
              <a:rPr lang="ru-RU" b="1" dirty="0" smtClean="0">
                <a:solidFill>
                  <a:srgbClr val="0D5B9B"/>
                </a:solidFill>
              </a:rPr>
              <a:t> </a:t>
            </a:r>
            <a:r>
              <a:rPr lang="ru-RU" dirty="0" smtClean="0">
                <a:solidFill>
                  <a:srgbClr val="0D5B9B"/>
                </a:solidFill>
              </a:rPr>
              <a:t>ищется  с использованием функции </a:t>
            </a:r>
            <a:r>
              <a:rPr lang="en-US" b="1" dirty="0" smtClean="0">
                <a:solidFill>
                  <a:srgbClr val="0D5B9B"/>
                </a:solidFill>
              </a:rPr>
              <a:t>F</a:t>
            </a:r>
          </a:p>
          <a:p>
            <a:pPr lvl="0" algn="ctr"/>
            <a:endParaRPr lang="ru-RU" dirty="0" smtClean="0">
              <a:solidFill>
                <a:srgbClr val="0D5B9B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528" y="466219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D5B9B"/>
                </a:solidFill>
              </a:rPr>
              <a:t>Proof of</a:t>
            </a:r>
            <a:r>
              <a:rPr lang="ru-RU" sz="2400" b="1" dirty="0" smtClean="0">
                <a:solidFill>
                  <a:srgbClr val="0D5B9B"/>
                </a:solidFill>
              </a:rPr>
              <a:t> </a:t>
            </a:r>
            <a:r>
              <a:rPr lang="en-US" sz="2400" b="1" dirty="0" smtClean="0">
                <a:solidFill>
                  <a:srgbClr val="0D5B9B"/>
                </a:solidFill>
              </a:rPr>
              <a:t>HCI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(Human-Computer Interaction)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60432" y="61653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14338" name="AutoShape 2" descr="\mathbb {N} 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591632"/>
            <a:ext cx="77768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При использовании дисплея </a:t>
            </a:r>
            <a:r>
              <a:rPr lang="ru-RU" dirty="0" smtClean="0"/>
              <a:t>360 </a:t>
            </a:r>
            <a:r>
              <a:rPr lang="ru-RU" dirty="0" err="1" smtClean="0"/>
              <a:t>х</a:t>
            </a:r>
            <a:r>
              <a:rPr lang="ru-RU" dirty="0" smtClean="0"/>
              <a:t> 640 </a:t>
            </a:r>
            <a:r>
              <a:rPr lang="ru-RU" dirty="0" smtClean="0">
                <a:solidFill>
                  <a:srgbClr val="0D5B9B"/>
                </a:solidFill>
              </a:rPr>
              <a:t>пикселей в единицу времени может быть следующее среднестатистическое количество </a:t>
            </a:r>
            <a:r>
              <a:rPr lang="ru-RU" dirty="0" err="1" smtClean="0">
                <a:solidFill>
                  <a:srgbClr val="0D5B9B"/>
                </a:solidFill>
              </a:rPr>
              <a:t>хешей</a:t>
            </a:r>
            <a:r>
              <a:rPr lang="ru-RU" dirty="0" smtClean="0">
                <a:solidFill>
                  <a:srgbClr val="0D5B9B"/>
                </a:solidFill>
              </a:rPr>
              <a:t>* :</a:t>
            </a:r>
          </a:p>
          <a:p>
            <a:pPr lvl="0" algn="just"/>
            <a:endParaRPr lang="ru-RU" dirty="0" smtClean="0">
              <a:solidFill>
                <a:srgbClr val="0D5B9B"/>
              </a:solidFill>
            </a:endParaRPr>
          </a:p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 </a:t>
            </a:r>
            <a:endParaRPr lang="en-US" dirty="0" smtClean="0">
              <a:solidFill>
                <a:srgbClr val="0D5B9B"/>
              </a:solidFill>
            </a:endParaRPr>
          </a:p>
          <a:p>
            <a:pPr lvl="0" algn="ctr"/>
            <a:endParaRPr lang="ru-RU" dirty="0" smtClean="0">
              <a:solidFill>
                <a:srgbClr val="0D5B9B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528" y="466219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D5B9B"/>
                </a:solidFill>
              </a:rPr>
              <a:t>Proof of</a:t>
            </a:r>
            <a:r>
              <a:rPr lang="ru-RU" sz="2400" b="1" dirty="0" smtClean="0">
                <a:solidFill>
                  <a:srgbClr val="0D5B9B"/>
                </a:solidFill>
              </a:rPr>
              <a:t> </a:t>
            </a:r>
            <a:r>
              <a:rPr lang="en-US" sz="2400" b="1" dirty="0" smtClean="0">
                <a:solidFill>
                  <a:srgbClr val="0D5B9B"/>
                </a:solidFill>
              </a:rPr>
              <a:t>HCI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(Human-Computer Interaction)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60432" y="61653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14338" name="AutoShape 2" descr="\mathbb {N} 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80520" y="2348880"/>
            <a:ext cx="1979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≈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  <a:r>
              <a:rPr lang="ru-RU" dirty="0" smtClean="0"/>
              <a:t>14</a:t>
            </a:r>
            <a:r>
              <a:rPr lang="en-US" dirty="0" smtClean="0"/>
              <a:t> 300</a:t>
            </a:r>
            <a:endParaRPr lang="ru-RU" dirty="0" smtClean="0">
              <a:solidFill>
                <a:srgbClr val="0D5B9B"/>
              </a:solidFill>
            </a:endParaRPr>
          </a:p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≈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  <a:r>
              <a:rPr lang="en-US" dirty="0" smtClean="0"/>
              <a:t>900</a:t>
            </a:r>
            <a:endParaRPr lang="ru-RU" dirty="0" smtClean="0">
              <a:solidFill>
                <a:srgbClr val="0D5B9B"/>
              </a:solidFill>
            </a:endParaRPr>
          </a:p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≈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  <a:r>
              <a:rPr lang="en-US" dirty="0" smtClean="0"/>
              <a:t>60</a:t>
            </a:r>
            <a:endParaRPr lang="ru-RU" dirty="0" smtClean="0">
              <a:solidFill>
                <a:srgbClr val="0D5B9B"/>
              </a:solidFill>
            </a:endParaRPr>
          </a:p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≈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  <a:r>
              <a:rPr lang="en-US" dirty="0" smtClean="0"/>
              <a:t>3</a:t>
            </a:r>
            <a:endParaRPr lang="ru-RU" dirty="0" smtClean="0">
              <a:solidFill>
                <a:srgbClr val="0D5B9B"/>
              </a:solidFill>
            </a:endParaRPr>
          </a:p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≈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  <a:r>
              <a:rPr lang="en-US" dirty="0" smtClean="0"/>
              <a:t>0,4</a:t>
            </a:r>
          </a:p>
          <a:p>
            <a:pPr algn="just"/>
            <a:r>
              <a:rPr lang="ru-RU" dirty="0" smtClean="0">
                <a:solidFill>
                  <a:srgbClr val="0D5B9B"/>
                </a:solidFill>
              </a:rPr>
              <a:t>≈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  <a:r>
              <a:rPr lang="en-US" dirty="0" smtClean="0"/>
              <a:t>0,2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60932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*На данный момент</a:t>
            </a:r>
            <a:endParaRPr lang="en-US" dirty="0" smtClean="0">
              <a:solidFill>
                <a:srgbClr val="0D5B9B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2348880"/>
            <a:ext cx="2213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с </a:t>
            </a:r>
            <a:r>
              <a:rPr lang="en-US" dirty="0" smtClean="0">
                <a:solidFill>
                  <a:srgbClr val="0D5B9B"/>
                </a:solidFill>
              </a:rPr>
              <a:t>“</a:t>
            </a:r>
            <a:r>
              <a:rPr lang="en-US" dirty="0" smtClean="0"/>
              <a:t>0…</a:t>
            </a:r>
            <a:r>
              <a:rPr lang="en-US" dirty="0" smtClean="0">
                <a:solidFill>
                  <a:srgbClr val="0D5B9B"/>
                </a:solidFill>
              </a:rPr>
              <a:t>”</a:t>
            </a:r>
            <a:r>
              <a:rPr lang="ru-RU" dirty="0" smtClean="0">
                <a:solidFill>
                  <a:srgbClr val="0D5B9B"/>
                </a:solidFill>
              </a:rPr>
              <a:t>       </a:t>
            </a:r>
          </a:p>
          <a:p>
            <a:pPr algn="just"/>
            <a:r>
              <a:rPr lang="ru-RU" dirty="0" smtClean="0">
                <a:solidFill>
                  <a:srgbClr val="0D5B9B"/>
                </a:solidFill>
              </a:rPr>
              <a:t>с </a:t>
            </a:r>
            <a:r>
              <a:rPr lang="en-US" dirty="0" smtClean="0">
                <a:solidFill>
                  <a:srgbClr val="0D5B9B"/>
                </a:solidFill>
              </a:rPr>
              <a:t>“</a:t>
            </a:r>
            <a:r>
              <a:rPr lang="en-US" dirty="0" smtClean="0"/>
              <a:t>0</a:t>
            </a:r>
            <a:r>
              <a:rPr lang="ru-RU" dirty="0" smtClean="0"/>
              <a:t>0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D5B9B"/>
                </a:solidFill>
              </a:rPr>
              <a:t>”</a:t>
            </a:r>
            <a:r>
              <a:rPr lang="ru-RU" dirty="0" smtClean="0">
                <a:solidFill>
                  <a:srgbClr val="0D5B9B"/>
                </a:solidFill>
              </a:rPr>
              <a:t> </a:t>
            </a:r>
            <a:endParaRPr lang="en-US" dirty="0" smtClean="0">
              <a:solidFill>
                <a:srgbClr val="0D5B9B"/>
              </a:solidFill>
            </a:endParaRPr>
          </a:p>
          <a:p>
            <a:pPr algn="just"/>
            <a:r>
              <a:rPr lang="ru-RU" dirty="0" smtClean="0">
                <a:solidFill>
                  <a:srgbClr val="0D5B9B"/>
                </a:solidFill>
              </a:rPr>
              <a:t>с </a:t>
            </a:r>
            <a:r>
              <a:rPr lang="en-US" dirty="0" smtClean="0">
                <a:solidFill>
                  <a:srgbClr val="0D5B9B"/>
                </a:solidFill>
              </a:rPr>
              <a:t>“</a:t>
            </a:r>
            <a:r>
              <a:rPr lang="en-US" dirty="0" smtClean="0"/>
              <a:t>0</a:t>
            </a:r>
            <a:r>
              <a:rPr lang="ru-RU" dirty="0" smtClean="0"/>
              <a:t>00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D5B9B"/>
                </a:solidFill>
              </a:rPr>
              <a:t>”</a:t>
            </a:r>
            <a:r>
              <a:rPr lang="ru-RU" dirty="0" smtClean="0">
                <a:solidFill>
                  <a:srgbClr val="0D5B9B"/>
                </a:solidFill>
              </a:rPr>
              <a:t> </a:t>
            </a:r>
            <a:endParaRPr lang="en-US" dirty="0" smtClean="0">
              <a:solidFill>
                <a:srgbClr val="0D5B9B"/>
              </a:solidFill>
            </a:endParaRPr>
          </a:p>
          <a:p>
            <a:pPr algn="just"/>
            <a:r>
              <a:rPr lang="ru-RU" dirty="0" smtClean="0">
                <a:solidFill>
                  <a:srgbClr val="0D5B9B"/>
                </a:solidFill>
              </a:rPr>
              <a:t>с </a:t>
            </a:r>
            <a:r>
              <a:rPr lang="en-US" dirty="0" smtClean="0">
                <a:solidFill>
                  <a:srgbClr val="0D5B9B"/>
                </a:solidFill>
              </a:rPr>
              <a:t>“</a:t>
            </a:r>
            <a:r>
              <a:rPr lang="en-US" dirty="0" smtClean="0"/>
              <a:t>0</a:t>
            </a:r>
            <a:r>
              <a:rPr lang="ru-RU" dirty="0" smtClean="0"/>
              <a:t>000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D5B9B"/>
                </a:solidFill>
              </a:rPr>
              <a:t>”</a:t>
            </a:r>
            <a:r>
              <a:rPr lang="ru-RU" dirty="0" smtClean="0">
                <a:solidFill>
                  <a:srgbClr val="0D5B9B"/>
                </a:solidFill>
              </a:rPr>
              <a:t> </a:t>
            </a:r>
            <a:endParaRPr lang="en-US" dirty="0" smtClean="0">
              <a:solidFill>
                <a:srgbClr val="0D5B9B"/>
              </a:solidFill>
            </a:endParaRPr>
          </a:p>
          <a:p>
            <a:pPr algn="just"/>
            <a:r>
              <a:rPr lang="ru-RU" dirty="0" smtClean="0">
                <a:solidFill>
                  <a:srgbClr val="0D5B9B"/>
                </a:solidFill>
              </a:rPr>
              <a:t>с </a:t>
            </a:r>
            <a:r>
              <a:rPr lang="en-US" dirty="0" smtClean="0">
                <a:solidFill>
                  <a:srgbClr val="0D5B9B"/>
                </a:solidFill>
              </a:rPr>
              <a:t>“</a:t>
            </a:r>
            <a:r>
              <a:rPr lang="en-US" dirty="0" smtClean="0"/>
              <a:t>0</a:t>
            </a:r>
            <a:r>
              <a:rPr lang="ru-RU" dirty="0" smtClean="0"/>
              <a:t>0000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D5B9B"/>
                </a:solidFill>
              </a:rPr>
              <a:t>”</a:t>
            </a:r>
          </a:p>
          <a:p>
            <a:pPr algn="just"/>
            <a:r>
              <a:rPr lang="ru-RU" dirty="0" smtClean="0">
                <a:solidFill>
                  <a:srgbClr val="0D5B9B"/>
                </a:solidFill>
              </a:rPr>
              <a:t>с </a:t>
            </a:r>
            <a:r>
              <a:rPr lang="en-US" dirty="0" smtClean="0">
                <a:solidFill>
                  <a:srgbClr val="0D5B9B"/>
                </a:solidFill>
              </a:rPr>
              <a:t>“</a:t>
            </a:r>
            <a:r>
              <a:rPr lang="en-US" dirty="0" smtClean="0"/>
              <a:t>0</a:t>
            </a:r>
            <a:r>
              <a:rPr lang="ru-RU" dirty="0" smtClean="0"/>
              <a:t>0000</a:t>
            </a:r>
            <a:r>
              <a:rPr lang="en-US" dirty="0" smtClean="0"/>
              <a:t>0…</a:t>
            </a:r>
            <a:r>
              <a:rPr lang="en-US" dirty="0" smtClean="0">
                <a:solidFill>
                  <a:srgbClr val="0D5B9B"/>
                </a:solidFill>
              </a:rPr>
              <a:t>”</a:t>
            </a:r>
            <a:r>
              <a:rPr lang="ru-RU" dirty="0" smtClean="0">
                <a:solidFill>
                  <a:srgbClr val="0D5B9B"/>
                </a:solidFill>
              </a:rPr>
              <a:t> 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29309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0D5B9B"/>
                </a:solidFill>
              </a:rPr>
              <a:t>Где всего </a:t>
            </a:r>
            <a:r>
              <a:rPr lang="ru-RU" dirty="0" smtClean="0"/>
              <a:t>230 400 </a:t>
            </a:r>
            <a:r>
              <a:rPr lang="ru-RU" dirty="0" smtClean="0">
                <a:solidFill>
                  <a:srgbClr val="0D5B9B"/>
                </a:solidFill>
              </a:rPr>
              <a:t>комбинаций</a:t>
            </a:r>
            <a:endParaRPr lang="en-US" dirty="0" smtClean="0">
              <a:solidFill>
                <a:srgbClr val="0D5B9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528" y="466219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D5B9B"/>
                </a:solidFill>
              </a:rPr>
              <a:t>Proof of</a:t>
            </a:r>
            <a:r>
              <a:rPr lang="ru-RU" sz="2400" b="1" dirty="0" smtClean="0">
                <a:solidFill>
                  <a:srgbClr val="0D5B9B"/>
                </a:solidFill>
              </a:rPr>
              <a:t> </a:t>
            </a:r>
            <a:r>
              <a:rPr lang="en-US" sz="2400" b="1" dirty="0" smtClean="0">
                <a:solidFill>
                  <a:srgbClr val="0D5B9B"/>
                </a:solidFill>
              </a:rPr>
              <a:t>HCI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(Human-Computer Interaction)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60432" y="61653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cs typeface="Arial" pitchFamily="34" charset="0"/>
              </a:rPr>
              <a:t>6</a:t>
            </a:r>
            <a:endParaRPr lang="ru-RU" dirty="0"/>
          </a:p>
        </p:txBody>
      </p:sp>
      <p:sp>
        <p:nvSpPr>
          <p:cNvPr id="14338" name="AutoShape 2" descr="\mathbb {N} 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srgbClr val="0D5B9B"/>
                </a:solidFill>
              </a:rPr>
              <a:t>Результаты полученные при использовании алгоритма на одном ПК</a:t>
            </a:r>
            <a:endParaRPr lang="en-US" dirty="0" smtClean="0">
              <a:solidFill>
                <a:srgbClr val="0D5B9B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1196752"/>
            <a:ext cx="619268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[ 0 ] x = 193 y = 918 t = Thu Feb 14 00:08:55 2019 : 733250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22.316721197333948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[ 1 ] x = 397 y = 801 t = Thu Feb 14 00:09:04 2019 : 673118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8.939035629533858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[ 2 ] x = 1882 y = 903 t = Thu Feb 14 00:09:39 2019 : 327625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34.6532054733413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[ 3 ] x = 710 y = 942 t = Thu Feb 14 00:10:20 2019 : 119979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40.791391159115605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[ 4 ] x = 953 y = 709 t = Thu Feb 14 00:10:35 2019 : 662443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15.540980069474074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[ 5 ] x = 1535 y = 828 t = Thu Feb 14 00:10:49 2019 : 664377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14.001135398317658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[ 6 ] x = 660 y = 506 t = Thu Feb 14 00:11:12 2019 : 951195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23.28520471089368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[ 7 ] x = 736 y = 982 t = Thu Feb 14 00:11:30 2019 : 190886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17.23815898025279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[ 8 ] x = 678 y = 57 t = Thu Feb 14 00:11:32 2019 : 506291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2.3142184233682315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[ 9 ] x = 1227 y = 232 t = Thu Feb 14 00:11:52 2019 : 247360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19.739161512809886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[ 10 ] x = 1098 y = 843 t = Thu Feb 14 00:11:55 2019 : 106715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5.096220951372743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[ 11 ] x = 1352 y = 554 t = Thu Feb 14 00:12:03 2019 : 828311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8.61013942797237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[ 12 ] x = 515 y = 1072 t = Thu Feb 14 00:12:26 2019 : 79694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22.250295597361486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[ 13 ] x = 1673 y = 152 t = Thu Feb 14 00:12:55 2019 : 1328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28.92123525777447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[ 14 ] x = 1070 y = 1045 t = Thu Feb 14 00:12:55 2019 : 604116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0.6022723850678062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[ 15 ] x = 526 y = 510 t = Thu Feb 14 00:15:30 2019 : 375697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19.64640268021509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[ 16 ] x = 1286 y = 547 t = Thu Feb 14 00:15:35 2019 : 785185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5.408338344065726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[ 17 ] x = 536 y = 524 t = Thu Feb 14 00:15:41 2019 : 409989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5.623932978737798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[ 18 ] x = 969 y = 568 t = Thu Feb 14 00:16:02 2019 : 485767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21.0747893589583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[ 19 ] x = 1112 y = 419 t = Thu Feb 14 00:16:35 2019 : 666514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33.18012262037092 </a:t>
            </a:r>
            <a:r>
              <a:rPr lang="en-US" sz="1100" dirty="0" smtClean="0"/>
              <a:t>seconds</a:t>
            </a:r>
          </a:p>
          <a:p>
            <a:r>
              <a:rPr lang="en-US" sz="1100" dirty="0" smtClean="0"/>
              <a:t>[ 20 ] x = 1326 y = 96 t = Thu Feb 14 00:17:50 2019 : 578457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74.91102329138442 </a:t>
            </a:r>
            <a:r>
              <a:rPr lang="en-US" sz="1100" dirty="0" smtClean="0"/>
              <a:t>seconds</a:t>
            </a:r>
            <a:endParaRPr lang="en-US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4891807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[ 0 ] x = 678 y = 57 t = Thu Feb 14 00:11:32 2019 : 506291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175.1437726676131206</a:t>
            </a:r>
            <a:r>
              <a:rPr lang="en-US" sz="1100" dirty="0" smtClean="0"/>
              <a:t>e-05 seconds</a:t>
            </a:r>
          </a:p>
          <a:p>
            <a:r>
              <a:rPr lang="en-US" sz="1100" dirty="0" smtClean="0"/>
              <a:t>[ 1 ] x = 1098 y = 843 t = Thu Feb 14 00:11:55 2019 : 106715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5.096220951372743</a:t>
            </a:r>
            <a:r>
              <a:rPr lang="en-US" sz="1100" dirty="0" smtClean="0"/>
              <a:t>e-05 seconds</a:t>
            </a:r>
          </a:p>
          <a:p>
            <a:r>
              <a:rPr lang="en-US" sz="1100" dirty="0" smtClean="0"/>
              <a:t>[ 2 ] x = 1098 y = 843 t = Thu Feb 14 00:11:55 2019 : 216110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6.188268301343669</a:t>
            </a:r>
            <a:r>
              <a:rPr lang="en-US" sz="1100" dirty="0" smtClean="0"/>
              <a:t>e-05 seconds</a:t>
            </a:r>
          </a:p>
          <a:p>
            <a:r>
              <a:rPr lang="en-US" sz="1100" dirty="0" smtClean="0"/>
              <a:t>[ 3 ] x = 1070 y = 1045 t = Thu Feb 14 00:12:55 2019 : 606120 </a:t>
            </a:r>
            <a:r>
              <a:rPr lang="ru-RU" sz="1100" dirty="0" err="1" smtClean="0"/>
              <a:t>мкСЕК</a:t>
            </a:r>
            <a:r>
              <a:rPr lang="ru-RU" sz="1100" dirty="0" smtClean="0"/>
              <a:t>     61.0001231035191153751 </a:t>
            </a:r>
            <a:r>
              <a:rPr lang="en-US" sz="1100" dirty="0" smtClean="0"/>
              <a:t>seconds</a:t>
            </a:r>
            <a:endParaRPr lang="ru-RU" sz="1100" dirty="0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2051720" y="1268760"/>
            <a:ext cx="432048" cy="345638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2051720" y="5013176"/>
            <a:ext cx="432048" cy="57606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2780928"/>
            <a:ext cx="105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“00…” 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508518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“000…”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528" y="466219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D5B9B"/>
                </a:solidFill>
              </a:rPr>
              <a:t>Proof of</a:t>
            </a:r>
            <a:r>
              <a:rPr lang="ru-RU" sz="2400" b="1" dirty="0" smtClean="0">
                <a:solidFill>
                  <a:srgbClr val="0D5B9B"/>
                </a:solidFill>
              </a:rPr>
              <a:t> </a:t>
            </a:r>
            <a:r>
              <a:rPr lang="en-US" sz="2400" b="1" dirty="0" smtClean="0">
                <a:solidFill>
                  <a:srgbClr val="0D5B9B"/>
                </a:solidFill>
              </a:rPr>
              <a:t>HCI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(Human-Computer Interaction)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60432" y="61653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Arial" pitchFamily="34" charset="0"/>
              </a:rPr>
              <a:t>7</a:t>
            </a:r>
            <a:endParaRPr lang="ru-RU" dirty="0"/>
          </a:p>
        </p:txBody>
      </p:sp>
      <p:sp>
        <p:nvSpPr>
          <p:cNvPr id="14338" name="AutoShape 2" descr="\mathbb {N} 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1268761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последним данным </a:t>
            </a:r>
            <a:r>
              <a:rPr lang="ru-RU" dirty="0" err="1" smtClean="0"/>
              <a:t>GlobalWebIndex</a:t>
            </a:r>
            <a:r>
              <a:rPr lang="ru-RU" dirty="0" smtClean="0"/>
              <a:t>, в среднем люди так или иначе пользуются интернетом по 6 часов в день</a:t>
            </a:r>
            <a:endParaRPr lang="ru-RU" dirty="0"/>
          </a:p>
        </p:txBody>
      </p:sp>
      <p:pic>
        <p:nvPicPr>
          <p:cNvPr id="23" name="Рисунок 22" descr="http://static.espreso.tv/uploads/article/2506339/images/im-1111.p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424" y="1951062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755576" y="6211669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По прогнозам в 2018 году 4 миллиарда человек проведут </a:t>
            </a:r>
            <a:r>
              <a:rPr lang="ru-RU" sz="1600" dirty="0" err="1" smtClean="0"/>
              <a:t>онлайн</a:t>
            </a:r>
            <a:r>
              <a:rPr lang="ru-RU" sz="1600" dirty="0" smtClean="0"/>
              <a:t> миллиард лет.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528" y="466219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D5B9B"/>
                </a:solidFill>
              </a:rPr>
              <a:t>Proof of</a:t>
            </a:r>
            <a:r>
              <a:rPr lang="ru-RU" sz="2400" b="1" dirty="0" smtClean="0">
                <a:solidFill>
                  <a:srgbClr val="0D5B9B"/>
                </a:solidFill>
              </a:rPr>
              <a:t> </a:t>
            </a:r>
            <a:r>
              <a:rPr lang="en-US" sz="2400" b="1" dirty="0" smtClean="0">
                <a:solidFill>
                  <a:srgbClr val="0D5B9B"/>
                </a:solidFill>
              </a:rPr>
              <a:t>HCI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(Human-Computer Interaction)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60432" y="61653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14338" name="AutoShape 2" descr="\mathbb {N} 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\mathbb {N}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1615440"/>
            <a:ext cx="61926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D5B9B"/>
                </a:solidFill>
              </a:rPr>
              <a:t>Преимущества алгоритма:</a:t>
            </a:r>
          </a:p>
          <a:p>
            <a:endParaRPr lang="ru-RU" sz="2400" dirty="0" smtClean="0"/>
          </a:p>
          <a:p>
            <a:pPr marL="228600" indent="-228600">
              <a:buAutoNum type="arabicParenR"/>
            </a:pPr>
            <a:r>
              <a:rPr lang="en-US" sz="2400" b="1" dirty="0" smtClean="0">
                <a:solidFill>
                  <a:srgbClr val="0D5B9B"/>
                </a:solidFill>
              </a:rPr>
              <a:t> </a:t>
            </a:r>
            <a:r>
              <a:rPr lang="ru-RU" sz="2400" b="1" dirty="0" smtClean="0">
                <a:solidFill>
                  <a:srgbClr val="0D5B9B"/>
                </a:solidFill>
              </a:rPr>
              <a:t>Экономичность</a:t>
            </a:r>
          </a:p>
          <a:p>
            <a:pPr marL="228600" indent="-228600">
              <a:buAutoNum type="arabicParenR"/>
            </a:pPr>
            <a:endParaRPr lang="ru-RU" sz="2400" b="1" dirty="0" smtClean="0">
              <a:solidFill>
                <a:srgbClr val="0D5B9B"/>
              </a:solidFill>
            </a:endParaRPr>
          </a:p>
          <a:p>
            <a:pPr marL="228600" indent="-228600">
              <a:buAutoNum type="arabicParenR"/>
            </a:pPr>
            <a:r>
              <a:rPr lang="en-US" sz="2400" b="1" dirty="0" smtClean="0">
                <a:solidFill>
                  <a:srgbClr val="0D5B9B"/>
                </a:solidFill>
              </a:rPr>
              <a:t> </a:t>
            </a:r>
            <a:r>
              <a:rPr lang="ru-RU" sz="2400" b="1" dirty="0" smtClean="0">
                <a:solidFill>
                  <a:srgbClr val="0D5B9B"/>
                </a:solidFill>
              </a:rPr>
              <a:t>Нет необходимости в </a:t>
            </a:r>
            <a:r>
              <a:rPr lang="ru-RU" sz="2400" b="1" dirty="0" err="1" smtClean="0">
                <a:solidFill>
                  <a:srgbClr val="0D5B9B"/>
                </a:solidFill>
              </a:rPr>
              <a:t>криптотокенах</a:t>
            </a:r>
            <a:endParaRPr lang="ru-RU" sz="2400" b="1" dirty="0" smtClean="0">
              <a:solidFill>
                <a:srgbClr val="0D5B9B"/>
              </a:solidFill>
            </a:endParaRPr>
          </a:p>
          <a:p>
            <a:pPr marL="228600" indent="-228600">
              <a:buAutoNum type="arabicParenR"/>
            </a:pPr>
            <a:endParaRPr lang="ru-RU" sz="2400" b="1" dirty="0" smtClean="0">
              <a:solidFill>
                <a:srgbClr val="0D5B9B"/>
              </a:solidFill>
            </a:endParaRPr>
          </a:p>
          <a:p>
            <a:pPr marL="228600" indent="-228600">
              <a:buAutoNum type="arabicParenR"/>
            </a:pPr>
            <a:r>
              <a:rPr lang="en-US" sz="2400" b="1" dirty="0" smtClean="0">
                <a:solidFill>
                  <a:srgbClr val="0D5B9B"/>
                </a:solidFill>
              </a:rPr>
              <a:t> </a:t>
            </a:r>
            <a:r>
              <a:rPr lang="ru-RU" sz="2400" b="1" dirty="0" err="1" smtClean="0">
                <a:solidFill>
                  <a:srgbClr val="0D5B9B"/>
                </a:solidFill>
              </a:rPr>
              <a:t>Экологичнее</a:t>
            </a:r>
            <a:r>
              <a:rPr lang="ru-RU" sz="2400" b="1" dirty="0" smtClean="0">
                <a:solidFill>
                  <a:srgbClr val="0D5B9B"/>
                </a:solidFill>
              </a:rPr>
              <a:t> </a:t>
            </a:r>
            <a:r>
              <a:rPr lang="en-US" sz="2400" b="1" dirty="0" smtClean="0">
                <a:solidFill>
                  <a:srgbClr val="0D5B9B"/>
                </a:solidFill>
              </a:rPr>
              <a:t>Proof of Work</a:t>
            </a:r>
            <a:endParaRPr lang="en-US" sz="2400" b="1" dirty="0">
              <a:solidFill>
                <a:srgbClr val="0D5B9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99792" y="2420888"/>
            <a:ext cx="367240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0C5592"/>
                </a:solidFill>
                <a:latin typeface="Eras Demi ITC" pitchFamily="34" charset="0"/>
              </a:rPr>
              <a:t>СПАСИБО</a:t>
            </a:r>
          </a:p>
          <a:p>
            <a:pPr algn="ctr"/>
            <a:endParaRPr lang="ru-RU" sz="3300" b="1" dirty="0" smtClean="0">
              <a:solidFill>
                <a:srgbClr val="0C5592"/>
              </a:solidFill>
            </a:endParaRPr>
          </a:p>
          <a:p>
            <a:pPr algn="ctr"/>
            <a:r>
              <a:rPr lang="ru-RU" sz="3300" b="1" dirty="0" smtClean="0">
                <a:solidFill>
                  <a:srgbClr val="0C5592"/>
                </a:solidFill>
              </a:rPr>
              <a:t>ВАШИ ВОПРОСЫ</a:t>
            </a:r>
            <a:endParaRPr lang="ru-RU" sz="3300" b="1" dirty="0">
              <a:solidFill>
                <a:srgbClr val="0C5592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446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926</Words>
  <Application>Microsoft Office PowerPoint</Application>
  <PresentationFormat>Экран (4:3)</PresentationFormat>
  <Paragraphs>144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model of a symmetric cryptoalgorithm based on representing numbers as sums of special code elements</dc:title>
  <dc:creator>Пользователь Windows</dc:creator>
  <cp:lastModifiedBy>Andrey Barinov</cp:lastModifiedBy>
  <cp:revision>177</cp:revision>
  <dcterms:created xsi:type="dcterms:W3CDTF">2018-10-15T13:40:15Z</dcterms:created>
  <dcterms:modified xsi:type="dcterms:W3CDTF">2019-03-21T07:48:20Z</dcterms:modified>
</cp:coreProperties>
</file>