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0" r:id="rId9"/>
    <p:sldId id="259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19156"/>
            <a:ext cx="10064150" cy="2890807"/>
          </a:xfrm>
        </p:spPr>
        <p:txBody>
          <a:bodyPr>
            <a:normAutofit fontScale="90000"/>
          </a:bodyPr>
          <a:lstStyle/>
          <a:p>
            <a:r>
              <a:rPr lang="ru-RU" dirty="0">
                <a:cs typeface="Calibri Light"/>
              </a:rPr>
              <a:t>Применение методов </a:t>
            </a:r>
            <a:r>
              <a:rPr lang="ru-RU" dirty="0" err="1">
                <a:cs typeface="Calibri Light"/>
              </a:rPr>
              <a:t>одноклассовой</a:t>
            </a:r>
            <a:r>
              <a:rPr lang="ru-RU" dirty="0">
                <a:cs typeface="Calibri Light"/>
              </a:rPr>
              <a:t> классификации для обнаружения вторжений 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3846454"/>
            <a:ext cx="9144000" cy="25327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dirty="0">
                <a:cs typeface="Calibri"/>
              </a:rPr>
              <a:t>Выполнил: Алабугин С.К, аспирант кафедры </a:t>
            </a:r>
            <a:endParaRPr lang="ru-RU">
              <a:cs typeface="Calibri"/>
            </a:endParaRPr>
          </a:p>
          <a:p>
            <a:pPr algn="r"/>
            <a:r>
              <a:rPr lang="ru-RU" dirty="0">
                <a:cs typeface="Calibri"/>
              </a:rPr>
              <a:t>"Защита информации"</a:t>
            </a:r>
          </a:p>
          <a:p>
            <a:pPr algn="r"/>
            <a:r>
              <a:rPr lang="ru-RU" dirty="0">
                <a:cs typeface="Calibri"/>
              </a:rPr>
              <a:t>Научный руководитель: Соколов А.Н, </a:t>
            </a:r>
          </a:p>
          <a:p>
            <a:pPr algn="r"/>
            <a:r>
              <a:rPr lang="ru-RU" dirty="0">
                <a:cs typeface="Calibri"/>
              </a:rPr>
              <a:t>зав. кафедрой "Защита информации", </a:t>
            </a:r>
            <a:r>
              <a:rPr lang="ru-RU" dirty="0" err="1">
                <a:cs typeface="Calibri"/>
              </a:rPr>
              <a:t>к.т.н</a:t>
            </a:r>
            <a:r>
              <a:rPr lang="ru-RU" dirty="0">
                <a:cs typeface="Calibri"/>
              </a:rPr>
              <a:t>, доцент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62F3C-6D40-407A-9D6F-1EB51E9A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cs typeface="Calibri Light"/>
              </a:rPr>
              <a:t>Одноклассовые</a:t>
            </a:r>
            <a:r>
              <a:rPr lang="ru-RU" dirty="0">
                <a:cs typeface="Calibri Light"/>
              </a:rPr>
              <a:t> классификаторы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D64A9E-4B01-42D1-A8B2-9952137E3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В общем случае, практически все алгоритмы </a:t>
            </a:r>
            <a:r>
              <a:rPr lang="ru-RU" dirty="0" err="1">
                <a:cs typeface="Calibri"/>
              </a:rPr>
              <a:t>одноклассовой</a:t>
            </a:r>
            <a:r>
              <a:rPr lang="ru-RU" dirty="0">
                <a:cs typeface="Calibri"/>
              </a:rPr>
              <a:t> классификации относятся являются или метрическими или модификациями SVM</a:t>
            </a:r>
          </a:p>
          <a:p>
            <a:r>
              <a:rPr lang="ru-RU" dirty="0">
                <a:cs typeface="Calibri"/>
              </a:rPr>
              <a:t>И те и другие имеют свои плюсы и минусы</a:t>
            </a:r>
          </a:p>
        </p:txBody>
      </p:sp>
    </p:spTree>
    <p:extLst>
      <p:ext uri="{BB962C8B-B14F-4D97-AF65-F5344CB8AC3E}">
        <p14:creationId xmlns:p14="http://schemas.microsoft.com/office/powerpoint/2010/main" val="132096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49AF5-171E-4301-9E0C-6CD53A34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Классификаторы на NSL KDD 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A0B603D-6ED0-409B-9105-E8A413F159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337411"/>
              </p:ext>
            </p:extLst>
          </p:nvPr>
        </p:nvGraphicFramePr>
        <p:xfrm>
          <a:off x="838200" y="1825625"/>
          <a:ext cx="6832890" cy="4521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630">
                  <a:extLst>
                    <a:ext uri="{9D8B030D-6E8A-4147-A177-3AD203B41FA5}">
                      <a16:colId xmlns:a16="http://schemas.microsoft.com/office/drawing/2014/main" val="277673460"/>
                    </a:ext>
                  </a:extLst>
                </a:gridCol>
                <a:gridCol w="2277630">
                  <a:extLst>
                    <a:ext uri="{9D8B030D-6E8A-4147-A177-3AD203B41FA5}">
                      <a16:colId xmlns:a16="http://schemas.microsoft.com/office/drawing/2014/main" val="365227261"/>
                    </a:ext>
                  </a:extLst>
                </a:gridCol>
                <a:gridCol w="2277630">
                  <a:extLst>
                    <a:ext uri="{9D8B030D-6E8A-4147-A177-3AD203B41FA5}">
                      <a16:colId xmlns:a16="http://schemas.microsoft.com/office/drawing/2014/main" val="103517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Алгоритм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Точность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Неправильно распознанные атаки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76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K-NN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0,974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7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err="1"/>
                        <a:t>Kth</a:t>
                      </a:r>
                      <a:r>
                        <a:rPr lang="ru-RU" dirty="0"/>
                        <a:t>-NN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0,979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07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LOF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0,596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098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LOF-UB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0,577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2597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COF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0,554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2919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 err="1"/>
                        <a:t>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0,574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6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INFLO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0,552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208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err="1"/>
                        <a:t>aLOCI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0,655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457186"/>
                  </a:ext>
                </a:extLst>
              </a:tr>
              <a:tr h="54428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 err="1"/>
                        <a:t>oc</a:t>
                      </a:r>
                      <a:r>
                        <a:rPr lang="ru-RU" dirty="0"/>
                        <a:t>-SVM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46726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η-</a:t>
                      </a:r>
                      <a:r>
                        <a:rPr lang="ru-RU" dirty="0" err="1"/>
                        <a:t>oc</a:t>
                      </a:r>
                      <a:r>
                        <a:rPr lang="ru-RU" dirty="0"/>
                        <a:t>-SVM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0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48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0467E-3F02-4078-929F-07F5A99F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Почему </a:t>
            </a:r>
            <a:r>
              <a:rPr lang="ru-RU" dirty="0" err="1">
                <a:cs typeface="Calibri Light"/>
              </a:rPr>
              <a:t>oc</a:t>
            </a:r>
            <a:r>
              <a:rPr lang="ru-RU" dirty="0">
                <a:cs typeface="Calibri Light"/>
              </a:rPr>
              <a:t>-SVM лучше выявляет аномалии?</a:t>
            </a:r>
            <a:endParaRPr lang="ru-RU" dirty="0"/>
          </a:p>
        </p:txBody>
      </p:sp>
      <p:pic>
        <p:nvPicPr>
          <p:cNvPr id="4" name="Рисунок 4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A87F372-7039-4214-9146-A1DAB2596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8905" y="1853497"/>
            <a:ext cx="10441736" cy="418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8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DB455-F35C-4C93-BAEC-C743369A4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1125"/>
            <a:ext cx="10612361" cy="1531182"/>
          </a:xfrm>
        </p:spPr>
        <p:txBody>
          <a:bodyPr/>
          <a:lstStyle/>
          <a:p>
            <a:r>
              <a:rPr lang="ru-RU" dirty="0"/>
              <a:t>Алгоритм </a:t>
            </a:r>
            <a:r>
              <a:rPr lang="ru-RU" dirty="0">
                <a:cs typeface="Calibri Light"/>
              </a:rPr>
              <a:t>основанный на расстоянии </a:t>
            </a:r>
            <a:r>
              <a:rPr lang="ru-RU" dirty="0" err="1">
                <a:cs typeface="Calibri Light"/>
              </a:rPr>
              <a:t>Махаланобиса</a:t>
            </a:r>
            <a:r>
              <a:rPr lang="ru-RU" dirty="0">
                <a:cs typeface="Calibri Light"/>
              </a:rPr>
              <a:t>, как разумная альтернатива</a:t>
            </a:r>
            <a:endParaRPr lang="ru-RU" dirty="0"/>
          </a:p>
          <a:p>
            <a:endParaRPr lang="ru-RU" dirty="0">
              <a:cs typeface="Calibri Light"/>
            </a:endParaRPr>
          </a:p>
        </p:txBody>
      </p:sp>
      <p:pic>
        <p:nvPicPr>
          <p:cNvPr id="8" name="Рисунок 8" descr="Изображение выглядит как текс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5542B0B3-F322-496F-9F39-ABB405754D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1926" y="1183933"/>
            <a:ext cx="8166735" cy="37923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A325B8-3AEC-4990-8AA5-C783C44D0E2A}"/>
              </a:ext>
            </a:extLst>
          </p:cNvPr>
          <p:cNvSpPr txBox="1"/>
          <p:nvPr/>
        </p:nvSpPr>
        <p:spPr>
          <a:xfrm>
            <a:off x="696684" y="2432352"/>
            <a:ext cx="3735237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ru-RU" sz="2400" dirty="0">
                <a:cs typeface="Calibri"/>
              </a:rPr>
              <a:t>Быстрее чем SVM</a:t>
            </a:r>
            <a:endParaRPr lang="ru-RU" dirty="0"/>
          </a:p>
          <a:p>
            <a:pPr marL="342900" indent="-342900" algn="ctr">
              <a:buFont typeface="Arial"/>
              <a:buChar char="•"/>
            </a:pPr>
            <a:r>
              <a:rPr lang="ru-RU" sz="2400" dirty="0">
                <a:cs typeface="Calibri"/>
              </a:rPr>
              <a:t>Хорошо выявляет аномалии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C163AC-A52E-40A8-B39A-4D028A693F29}"/>
              </a:ext>
            </a:extLst>
          </p:cNvPr>
          <p:cNvSpPr txBox="1"/>
          <p:nvPr/>
        </p:nvSpPr>
        <p:spPr>
          <a:xfrm>
            <a:off x="496773" y="6054989"/>
            <a:ext cx="11524342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i="1" dirty="0" err="1"/>
              <a:t>Online</a:t>
            </a:r>
            <a:r>
              <a:rPr lang="ru-RU" i="1" dirty="0"/>
              <a:t> </a:t>
            </a:r>
            <a:r>
              <a:rPr lang="ru-RU" i="1" dirty="0" err="1"/>
              <a:t>One-class</a:t>
            </a:r>
            <a:r>
              <a:rPr lang="ru-RU" i="1" dirty="0"/>
              <a:t> </a:t>
            </a:r>
            <a:r>
              <a:rPr lang="ru-RU" i="1" dirty="0" err="1"/>
              <a:t>Classification</a:t>
            </a:r>
            <a:r>
              <a:rPr lang="ru-RU" i="1" dirty="0"/>
              <a:t> </a:t>
            </a:r>
            <a:r>
              <a:rPr lang="ru-RU" i="1" dirty="0" err="1"/>
              <a:t>for</a:t>
            </a:r>
            <a:r>
              <a:rPr lang="ru-RU" i="1" dirty="0"/>
              <a:t> </a:t>
            </a:r>
            <a:r>
              <a:rPr lang="ru-RU" i="1" dirty="0" err="1"/>
              <a:t>Intrusion</a:t>
            </a:r>
            <a:r>
              <a:rPr lang="ru-RU" i="1" dirty="0"/>
              <a:t> </a:t>
            </a:r>
            <a:r>
              <a:rPr lang="ru-RU" i="1" dirty="0" err="1"/>
              <a:t>Detection</a:t>
            </a:r>
            <a:r>
              <a:rPr lang="ru-RU" i="1" dirty="0"/>
              <a:t> </a:t>
            </a:r>
            <a:r>
              <a:rPr lang="ru-RU" i="1" dirty="0" err="1"/>
              <a:t>Based</a:t>
            </a:r>
            <a:r>
              <a:rPr lang="ru-RU" i="1" dirty="0"/>
              <a:t> </a:t>
            </a:r>
            <a:r>
              <a:rPr lang="ru-RU" i="1" dirty="0" err="1"/>
              <a:t>on</a:t>
            </a:r>
            <a:r>
              <a:rPr lang="ru-RU" i="1" dirty="0"/>
              <a:t>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Mahalanobis</a:t>
            </a:r>
            <a:r>
              <a:rPr lang="ru-RU" i="1" dirty="0"/>
              <a:t> </a:t>
            </a:r>
            <a:r>
              <a:rPr lang="ru-RU" i="1" dirty="0" err="1"/>
              <a:t>Distance</a:t>
            </a:r>
            <a:r>
              <a:rPr lang="ru-RU" i="1" dirty="0">
                <a:cs typeface="Calibri"/>
              </a:rPr>
              <a:t>, </a:t>
            </a:r>
            <a:r>
              <a:rPr lang="ru-RU" i="1" dirty="0" err="1"/>
              <a:t>Patric</a:t>
            </a:r>
            <a:r>
              <a:rPr lang="ru-RU" i="1" dirty="0"/>
              <a:t> </a:t>
            </a:r>
            <a:r>
              <a:rPr lang="ru-RU" i="1" dirty="0" err="1"/>
              <a:t>Nader</a:t>
            </a:r>
            <a:r>
              <a:rPr lang="ru-RU" i="1" dirty="0"/>
              <a:t> </a:t>
            </a:r>
            <a:r>
              <a:rPr lang="ru-RU" i="1" dirty="0" err="1">
                <a:cs typeface="Calibri"/>
              </a:rPr>
              <a:t>et</a:t>
            </a:r>
            <a:r>
              <a:rPr lang="ru-RU" i="1" dirty="0">
                <a:cs typeface="Calibri"/>
              </a:rPr>
              <a:t> </a:t>
            </a:r>
            <a:r>
              <a:rPr lang="ru-RU" i="1" dirty="0" err="1">
                <a:cs typeface="Calibri"/>
              </a:rPr>
              <a:t>al</a:t>
            </a:r>
            <a:r>
              <a:rPr lang="ru-RU" i="1" dirty="0">
                <a:cs typeface="Calibri"/>
              </a:rPr>
              <a:t>., 2017</a:t>
            </a:r>
          </a:p>
          <a:p>
            <a:pPr algn="ctr"/>
            <a:endParaRPr lang="ru-RU" i="1" dirty="0">
              <a:cs typeface="Calibri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C94B9EA8-3A9F-4F29-9FB7-50753B986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30361"/>
              </p:ext>
            </p:extLst>
          </p:nvPr>
        </p:nvGraphicFramePr>
        <p:xfrm>
          <a:off x="1567132" y="4902678"/>
          <a:ext cx="816864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1153261844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val="657005677"/>
                    </a:ext>
                  </a:extLst>
                </a:gridCol>
              </a:tblGrid>
              <a:tr h="4482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Точность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Процент неправильно распознанных атак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88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dirty="0"/>
                        <a:t>0.102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339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387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9DD0F-BE48-4BFC-B9FD-1F4B7929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Выводы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F9239E-0334-40FF-A4EC-0DFAE3C75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dirty="0">
                <a:cs typeface="Calibri"/>
              </a:rPr>
              <a:t>1. На основании анализа публикации, была предложена системы обнаружения вторжений, основанная на </a:t>
            </a:r>
            <a:r>
              <a:rPr lang="ru-RU" dirty="0" err="1">
                <a:cs typeface="Calibri"/>
              </a:rPr>
              <a:t>одноклассовой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классиифкации</a:t>
            </a:r>
            <a:r>
              <a:rPr lang="ru-RU" dirty="0">
                <a:cs typeface="Calibri"/>
              </a:rPr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>
                <a:cs typeface="Calibri"/>
              </a:rPr>
              <a:t>2. Алгоритм, основанный на вычислении расстояния </a:t>
            </a:r>
            <a:r>
              <a:rPr lang="ru-RU" dirty="0" err="1">
                <a:cs typeface="Calibri"/>
              </a:rPr>
              <a:t>Махаланоболиса</a:t>
            </a:r>
            <a:r>
              <a:rPr lang="ru-RU" dirty="0">
                <a:cs typeface="Calibri"/>
              </a:rPr>
              <a:t> хорошо укладывается в предложенную архитектуру системы обнаружения вторжений и имеет малое количество ложных срабатываний.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4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2C6F5-3DE6-44B2-898E-829906B3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Причины использования </a:t>
            </a:r>
            <a:r>
              <a:rPr lang="ru-RU" dirty="0" err="1">
                <a:cs typeface="Calibri Light"/>
              </a:rPr>
              <a:t>одноклассовых</a:t>
            </a:r>
            <a:r>
              <a:rPr lang="ru-RU" dirty="0">
                <a:cs typeface="Calibri Light"/>
              </a:rPr>
              <a:t> классификаторов</a:t>
            </a:r>
            <a:endParaRPr lang="ru-RU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A40DC0-337D-4702-9F3F-49F1FED0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cs typeface="Calibri"/>
              </a:rPr>
              <a:t>В различных компьютерных сетях существует своё понятие нормального (легитимного) трафика.</a:t>
            </a:r>
          </a:p>
          <a:p>
            <a:r>
              <a:rPr lang="ru-RU" dirty="0">
                <a:cs typeface="Calibri"/>
              </a:rPr>
              <a:t>Получение примеров, соответствующих проведению сетевой атаки в конкретной сети представляет проблему*</a:t>
            </a:r>
          </a:p>
          <a:p>
            <a:r>
              <a:rPr lang="ru-RU" dirty="0">
                <a:cs typeface="Calibri"/>
              </a:rPr>
              <a:t>Большое число примеров атак, необходимое для обучения.</a:t>
            </a:r>
          </a:p>
          <a:p>
            <a:r>
              <a:rPr lang="ru-RU" dirty="0">
                <a:cs typeface="Calibri"/>
              </a:rPr>
              <a:t>Как будут работать обычные классификаторы, в случае если они столкнуться с абсолютно новой атакой?</a:t>
            </a:r>
          </a:p>
          <a:p>
            <a:pPr marL="0" indent="0">
              <a:buNone/>
            </a:pPr>
            <a:r>
              <a:rPr lang="ru-RU" dirty="0">
                <a:cs typeface="Calibri"/>
              </a:rPr>
              <a:t>*Особенно это касается промышленных сетей и систем, где вообще сложно получить </a:t>
            </a:r>
            <a:r>
              <a:rPr lang="ru-RU" i="1" dirty="0">
                <a:cs typeface="Calibri"/>
              </a:rPr>
              <a:t>реальные </a:t>
            </a:r>
            <a:r>
              <a:rPr lang="ru-RU" dirty="0">
                <a:cs typeface="Calibri"/>
              </a:rPr>
              <a:t>примеры, соответствующие неправильному функционированию или критическому состоянию.</a:t>
            </a:r>
          </a:p>
          <a:p>
            <a:pPr marL="0" indent="0">
              <a:buNone/>
            </a:pP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516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D4625-DA9B-4031-BB6D-4E4519881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Методы </a:t>
            </a:r>
            <a:r>
              <a:rPr lang="ru-RU" dirty="0" err="1">
                <a:cs typeface="Calibri Light"/>
              </a:rPr>
              <a:t>одноклассовой</a:t>
            </a:r>
            <a:r>
              <a:rPr lang="ru-RU" dirty="0">
                <a:cs typeface="Calibri Light"/>
              </a:rPr>
              <a:t> классификации</a:t>
            </a:r>
          </a:p>
          <a:p>
            <a:endParaRPr lang="ru-RU" dirty="0">
              <a:cs typeface="Calibri Light"/>
            </a:endParaRPr>
          </a:p>
        </p:txBody>
      </p:sp>
      <p:pic>
        <p:nvPicPr>
          <p:cNvPr id="6" name="Рисунок 6" descr="Изображение выглядит как текст, карт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C6C74992-8E4F-4CC7-A2C3-3E493BBB2C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9346" y="1441835"/>
            <a:ext cx="7043276" cy="572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1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92F41-93A3-4018-A1A4-AE4C786A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Методы </a:t>
            </a:r>
            <a:r>
              <a:rPr lang="ru-RU" dirty="0" err="1">
                <a:cs typeface="Calibri Light"/>
              </a:rPr>
              <a:t>одноклассовой</a:t>
            </a:r>
            <a:r>
              <a:rPr lang="ru-RU" dirty="0">
                <a:cs typeface="Calibri Light"/>
              </a:rPr>
              <a:t> классификации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BB90C-50A6-4A5B-BD3E-E2F764BB9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err="1">
                <a:cs typeface="Calibri"/>
              </a:rPr>
              <a:t>Support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Vector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Data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Description</a:t>
            </a:r>
          </a:p>
          <a:p>
            <a:r>
              <a:rPr lang="ru-RU" dirty="0" err="1">
                <a:cs typeface="Calibri"/>
              </a:rPr>
              <a:t>One-class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Support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Vector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Machines</a:t>
            </a:r>
          </a:p>
          <a:p>
            <a:r>
              <a:rPr lang="ru-RU" dirty="0">
                <a:cs typeface="Calibri"/>
              </a:rPr>
              <a:t>+ ещё с полдесятка модификаций SVM</a:t>
            </a:r>
          </a:p>
          <a:p>
            <a:pPr marL="0" indent="0">
              <a:buNone/>
            </a:pPr>
            <a:r>
              <a:rPr lang="ru-RU" dirty="0">
                <a:cs typeface="Calibri"/>
              </a:rPr>
              <a:t>Основной недостаток этих методов - высокая вычислительная сложность</a:t>
            </a:r>
          </a:p>
          <a:p>
            <a:r>
              <a:rPr lang="ru-RU" dirty="0">
                <a:cs typeface="Calibri"/>
              </a:rPr>
              <a:t>Различные метрические, статистические и вероятностные методы</a:t>
            </a:r>
          </a:p>
        </p:txBody>
      </p:sp>
    </p:spTree>
    <p:extLst>
      <p:ext uri="{BB962C8B-B14F-4D97-AF65-F5344CB8AC3E}">
        <p14:creationId xmlns:p14="http://schemas.microsoft.com/office/powerpoint/2010/main" val="418073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62958-3746-4DD2-9C82-991F2308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Примеры архитектур IDS</a:t>
            </a:r>
            <a:endParaRPr lang="ru-RU" dirty="0"/>
          </a:p>
        </p:txBody>
      </p:sp>
      <p:pic>
        <p:nvPicPr>
          <p:cNvPr id="6" name="Рисунок 6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B33DB386-2D28-4AF4-B03D-1A1C257948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331" y="1556514"/>
            <a:ext cx="7339641" cy="42282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B62302-38BB-4ED3-8805-9E690C969B85}"/>
              </a:ext>
            </a:extLst>
          </p:cNvPr>
          <p:cNvSpPr txBox="1"/>
          <p:nvPr/>
        </p:nvSpPr>
        <p:spPr>
          <a:xfrm>
            <a:off x="669983" y="6011173"/>
            <a:ext cx="393652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>
                <a:cs typeface="Calibri"/>
              </a:rPr>
              <a:t>Архитектура системы HIDE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82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35142-1FD0-4D0E-A33C-40B7D3D4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Примеры архитектур IDS</a:t>
            </a:r>
            <a:endParaRPr lang="ru-RU" dirty="0"/>
          </a:p>
        </p:txBody>
      </p:sp>
      <p:pic>
        <p:nvPicPr>
          <p:cNvPr id="4" name="Рисунок 4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02651066-5549-41A5-97B3-7BBE9C3525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500" y="1605667"/>
            <a:ext cx="8579149" cy="46331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B42401-5F5D-41D5-8041-ED0906F2C842}"/>
              </a:ext>
            </a:extLst>
          </p:cNvPr>
          <p:cNvSpPr txBox="1"/>
          <p:nvPr/>
        </p:nvSpPr>
        <p:spPr>
          <a:xfrm>
            <a:off x="353681" y="6241211"/>
            <a:ext cx="3706483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Архитектура</a:t>
            </a:r>
            <a:r>
              <a:rPr lang="ru-RU" dirty="0">
                <a:cs typeface="Calibri"/>
              </a:rPr>
              <a:t> системы ADAM</a:t>
            </a:r>
          </a:p>
        </p:txBody>
      </p:sp>
    </p:spTree>
    <p:extLst>
      <p:ext uri="{BB962C8B-B14F-4D97-AF65-F5344CB8AC3E}">
        <p14:creationId xmlns:p14="http://schemas.microsoft.com/office/powerpoint/2010/main" val="13454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A72C3-28ED-4D57-927D-B36E481A3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Примеры архитектур IDS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0F7EB10-726D-4D37-A008-701BE4882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975" y="2145985"/>
            <a:ext cx="8063900" cy="40988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2F8438-AAAA-4B14-9B14-B626A0208598}"/>
              </a:ext>
            </a:extLst>
          </p:cNvPr>
          <p:cNvSpPr txBox="1"/>
          <p:nvPr/>
        </p:nvSpPr>
        <p:spPr>
          <a:xfrm>
            <a:off x="842512" y="6241211"/>
            <a:ext cx="4612256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>
                <a:cs typeface="Calibri"/>
              </a:rPr>
              <a:t>Пример  принципа работы IDS, основанной на выявлении аномалий  (</a:t>
            </a:r>
            <a:r>
              <a:rPr lang="ru-RU" dirty="0" err="1">
                <a:cs typeface="Calibri"/>
              </a:rPr>
              <a:t>outlier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detection</a:t>
            </a:r>
            <a:r>
              <a:rPr lang="ru-RU" dirty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313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42DD9-EA9E-480F-BB71-294D7A5E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7" y="221352"/>
            <a:ext cx="10716883" cy="1167412"/>
          </a:xfrm>
        </p:spPr>
        <p:txBody>
          <a:bodyPr>
            <a:normAutofit fontScale="90000"/>
          </a:bodyPr>
          <a:lstStyle/>
          <a:p>
            <a:r>
              <a:rPr lang="ru-RU" dirty="0">
                <a:cs typeface="Calibri Light"/>
              </a:rPr>
              <a:t>Предполагаемая структурная схема системы обнаружения вторжений</a:t>
            </a:r>
            <a:endParaRPr lang="ru-RU" dirty="0"/>
          </a:p>
        </p:txBody>
      </p:sp>
      <p:pic>
        <p:nvPicPr>
          <p:cNvPr id="8" name="Рисунок 8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A6E7D7E-DFD0-45E7-9CA1-56E5BBAEA8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759" y="1386209"/>
            <a:ext cx="8436633" cy="570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1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715177-F1C1-45C5-AB8B-BBC40C12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Классификатор №1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5BBEF-5844-49E1-9634-A7FFFAE0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Должен работать как можно быстрее и иметь малый процент ложно отрицательных срабатываний.</a:t>
            </a:r>
          </a:p>
          <a:p>
            <a:pPr marL="0" indent="0">
              <a:buNone/>
            </a:pPr>
            <a:r>
              <a:rPr lang="ru-RU" dirty="0">
                <a:cs typeface="Calibri"/>
              </a:rPr>
              <a:t>Поэтому, предполагается использовать методы, которые не основаны на SVM, например:</a:t>
            </a:r>
          </a:p>
          <a:p>
            <a:r>
              <a:rPr lang="ru-RU" dirty="0">
                <a:cs typeface="Calibri"/>
              </a:rPr>
              <a:t>Z. </a:t>
            </a:r>
            <a:r>
              <a:rPr lang="ru-RU" dirty="0" err="1">
                <a:cs typeface="Calibri"/>
              </a:rPr>
              <a:t>Noumir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et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al</a:t>
            </a:r>
            <a:r>
              <a:rPr lang="ru-RU" dirty="0">
                <a:cs typeface="Calibri"/>
              </a:rPr>
              <a:t>. “</a:t>
            </a:r>
            <a:r>
              <a:rPr lang="ru-RU" dirty="0" err="1">
                <a:cs typeface="Calibri"/>
              </a:rPr>
              <a:t>On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simple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one-class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classification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methods</a:t>
            </a:r>
            <a:r>
              <a:rPr lang="ru-RU" dirty="0">
                <a:cs typeface="Calibri"/>
              </a:rPr>
              <a:t>,” </a:t>
            </a:r>
            <a:r>
              <a:rPr lang="ru-RU" dirty="0" err="1">
                <a:cs typeface="Calibri"/>
              </a:rPr>
              <a:t>inProc</a:t>
            </a:r>
            <a:r>
              <a:rPr lang="ru-RU" dirty="0">
                <a:cs typeface="Calibri"/>
              </a:rPr>
              <a:t>. IEEE </a:t>
            </a:r>
            <a:r>
              <a:rPr lang="ru-RU" dirty="0" err="1">
                <a:cs typeface="Calibri"/>
              </a:rPr>
              <a:t>International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Symposium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on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Information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Theory</a:t>
            </a:r>
            <a:r>
              <a:rPr lang="ru-RU" dirty="0">
                <a:cs typeface="Calibri"/>
              </a:rPr>
              <a:t>, 1–6 </a:t>
            </a:r>
            <a:r>
              <a:rPr lang="ru-RU" dirty="0" err="1">
                <a:cs typeface="Calibri"/>
              </a:rPr>
              <a:t>July</a:t>
            </a:r>
            <a:r>
              <a:rPr lang="ru-RU" dirty="0">
                <a:cs typeface="Calibri"/>
              </a:rPr>
              <a:t> 2012.</a:t>
            </a:r>
          </a:p>
          <a:p>
            <a:r>
              <a:rPr lang="ru-RU" dirty="0" err="1">
                <a:cs typeface="Calibri"/>
              </a:rPr>
              <a:t>Patric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Nader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et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al</a:t>
            </a:r>
            <a:r>
              <a:rPr lang="ru-RU" dirty="0">
                <a:cs typeface="Calibri"/>
              </a:rPr>
              <a:t>. "</a:t>
            </a:r>
            <a:r>
              <a:rPr lang="ru-RU" dirty="0" err="1">
                <a:cs typeface="Calibri"/>
              </a:rPr>
              <a:t>Mahalanobis-based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one-class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classification</a:t>
            </a:r>
            <a:r>
              <a:rPr lang="ru-RU" dirty="0">
                <a:cs typeface="Calibri"/>
              </a:rPr>
              <a:t>" </a:t>
            </a:r>
            <a:r>
              <a:rPr lang="ru-RU" dirty="0" err="1">
                <a:cs typeface="Calibri"/>
              </a:rPr>
              <a:t>In</a:t>
            </a:r>
            <a:r>
              <a:rPr lang="ru-RU" dirty="0">
                <a:cs typeface="Calibri"/>
              </a:rPr>
              <a:t> 2014 IEEE </a:t>
            </a:r>
            <a:r>
              <a:rPr lang="ru-RU" dirty="0" err="1">
                <a:cs typeface="Calibri"/>
              </a:rPr>
              <a:t>International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Workshop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on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Machine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Learning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for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Signal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Processing</a:t>
            </a:r>
            <a:r>
              <a:rPr lang="ru-RU" dirty="0">
                <a:cs typeface="Calibri"/>
              </a:rPr>
              <a:t> (MLSP), 2014.</a:t>
            </a:r>
          </a:p>
          <a:p>
            <a:endParaRPr lang="ru-RU" dirty="0">
              <a:cs typeface="Calibri"/>
            </a:endParaRPr>
          </a:p>
          <a:p>
            <a:pPr marL="0" indent="0">
              <a:buNone/>
            </a:pP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3596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Применение методов одноклассовой классификации для обнаружения вторжений </vt:lpstr>
      <vt:lpstr>Причины использования одноклассовых классификаторов</vt:lpstr>
      <vt:lpstr>Методы одноклассовой классификации </vt:lpstr>
      <vt:lpstr>Методы одноклассовой классификации</vt:lpstr>
      <vt:lpstr>Примеры архитектур IDS</vt:lpstr>
      <vt:lpstr>Примеры архитектур IDS</vt:lpstr>
      <vt:lpstr>Примеры архитектур IDS</vt:lpstr>
      <vt:lpstr>Предполагаемая структурная схема системы обнаружения вторжений</vt:lpstr>
      <vt:lpstr>Классификатор №1</vt:lpstr>
      <vt:lpstr>Одноклассовые классификаторы</vt:lpstr>
      <vt:lpstr>Классификаторы на NSL KDD </vt:lpstr>
      <vt:lpstr>Почему oc-SVM лучше выявляет аномалии?</vt:lpstr>
      <vt:lpstr>Алгоритм основанный на расстоянии Махаланобиса, как разумная альтернатива 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методов одноклассовой классификации для обнаружения вторжений </dc:title>
  <dc:creator/>
  <cp:lastModifiedBy/>
  <cp:revision>10</cp:revision>
  <dcterms:created xsi:type="dcterms:W3CDTF">2012-07-30T23:42:41Z</dcterms:created>
  <dcterms:modified xsi:type="dcterms:W3CDTF">2018-05-10T11:11:05Z</dcterms:modified>
</cp:coreProperties>
</file>