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85" r:id="rId4"/>
    <p:sldId id="258" r:id="rId5"/>
    <p:sldId id="290" r:id="rId6"/>
    <p:sldId id="266" r:id="rId7"/>
    <p:sldId id="291" r:id="rId8"/>
    <p:sldId id="293" r:id="rId9"/>
    <p:sldId id="292" r:id="rId10"/>
    <p:sldId id="272" r:id="rId11"/>
    <p:sldId id="274" r:id="rId12"/>
    <p:sldId id="275" r:id="rId13"/>
    <p:sldId id="278" r:id="rId14"/>
    <p:sldId id="289" r:id="rId15"/>
    <p:sldId id="281" r:id="rId16"/>
    <p:sldId id="282" r:id="rId17"/>
    <p:sldId id="283" r:id="rId18"/>
    <p:sldId id="284" r:id="rId19"/>
    <p:sldId id="286" r:id="rId20"/>
    <p:sldId id="287" r:id="rId21"/>
    <p:sldId id="279" r:id="rId22"/>
    <p:sldId id="295" r:id="rId23"/>
    <p:sldId id="294" r:id="rId24"/>
    <p:sldId id="288" r:id="rId25"/>
    <p:sldId id="280" r:id="rId26"/>
    <p:sldId id="273" r:id="rId27"/>
    <p:sldId id="268" r:id="rId28"/>
    <p:sldId id="269" r:id="rId29"/>
    <p:sldId id="271" r:id="rId30"/>
    <p:sldId id="270" r:id="rId31"/>
    <p:sldId id="264" r:id="rId32"/>
    <p:sldId id="262" r:id="rId33"/>
    <p:sldId id="265" r:id="rId34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EE4F"/>
    <a:srgbClr val="63FF57"/>
    <a:srgbClr val="10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660"/>
  </p:normalViewPr>
  <p:slideViewPr>
    <p:cSldViewPr snapToGrid="0">
      <p:cViewPr>
        <p:scale>
          <a:sx n="84" d="100"/>
          <a:sy n="84" d="100"/>
        </p:scale>
        <p:origin x="-2718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A1191B-6459-4E2E-8728-379B02979F8F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25F24A3-9194-43B8-9185-395DA0D7D8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46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86CA3A-92A0-4B91-88A0-49EC712F323B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AAC984D-0936-4A72-A6CC-4CDCC7E62CC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7072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Проект 5-1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74650"/>
            <a:ext cx="8540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90575" y="152400"/>
            <a:ext cx="7559675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«Южно-Уральский государственный университет (национальный исследовательский университет)»</a:t>
            </a:r>
            <a:endParaRPr lang="ru-RU" altLang="ru-RU" sz="2400" dirty="0" smtClean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061102"/>
            <a:ext cx="7543800" cy="3264010"/>
          </a:xfrm>
        </p:spPr>
        <p:txBody>
          <a:bodyPr anchor="b"/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548F-E3E5-43DB-906F-FE8159E8081C}" type="datetime1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AEC73-2C4D-4741-87E6-F4635EF380AE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7" y="205316"/>
            <a:ext cx="905256" cy="60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08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DC81-C35E-4634-815C-80C06DEAAE20}" type="datetime1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CCB9D-CB66-4684-BEFD-79A93B3DBF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94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5E6B-E8B6-4BD4-9E70-08BC8B33A85A}" type="datetime1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2EB52-A044-4AC6-9AC8-F3E39D3F43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39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E37B-C1BF-47F7-928D-5DE537C41326}" type="datetime1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FB060-6414-4F9D-9E9B-A1FFE70A60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512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2205-B4DC-4F2F-8F9A-01A262D2C90E}" type="datetime1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7CB65-9919-4D45-A909-EF2AC1892A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0654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7EDC-882E-454D-B023-E893DCBA7686}" type="datetime1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2AE82-42E4-4A01-B19F-533E0AF023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96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0BAE-0423-44D8-BDDE-E3A8710264C2}" type="datetime1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81CC8-BAE5-4430-8DCD-603460222C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31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E05DF-BD3D-4957-8BB0-BC691F89504A}" type="datetime1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C6DE8-C33C-4A74-BB23-B3D6879CE4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20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75E7-43F6-4DB3-96FF-D341C2FF30E7}" type="datetime1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09025-15B1-44AF-BFB3-BA5638E5F9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27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747DE03-1EC8-4F21-A145-693F46C9D192}" type="datetime1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E149DB-4119-4F61-B2F7-2D370647CF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65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4362-CE0C-4B55-BEB5-D2679792A678}" type="datetime1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DEBCA-1318-444E-9D9C-2DB65660EC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09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3883" y="133350"/>
            <a:ext cx="7119205" cy="1243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1138" y="1566863"/>
            <a:ext cx="8742362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" y="6448425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F984CEF-BC7F-4C5D-A057-4639ED9B8620}" type="datetime1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38" y="6446838"/>
            <a:ext cx="9826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DE0FC31E-8CE4-4AC1-9D27-17C2F1F8869E}" type="slidenum">
              <a:rPr lang="ru-RU" altLang="ru-RU"/>
              <a:pPr/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1138" y="1376363"/>
            <a:ext cx="8742362" cy="95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2" descr="Проект 5-10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74650"/>
            <a:ext cx="8540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7" y="205316"/>
            <a:ext cx="905256" cy="60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3" r:id="rId2"/>
    <p:sldLayoutId id="2147483989" r:id="rId3"/>
    <p:sldLayoutId id="2147483984" r:id="rId4"/>
    <p:sldLayoutId id="2147483985" r:id="rId5"/>
    <p:sldLayoutId id="2147483986" r:id="rId6"/>
    <p:sldLayoutId id="2147483990" r:id="rId7"/>
    <p:sldLayoutId id="2147483991" r:id="rId8"/>
    <p:sldLayoutId id="2147483992" r:id="rId9"/>
    <p:sldLayoutId id="2147483987" r:id="rId10"/>
    <p:sldLayoutId id="21474839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6113" y="1377240"/>
            <a:ext cx="8020050" cy="1738489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«</a:t>
            </a:r>
            <a:r>
              <a:rPr lang="ru-RU" sz="3200" dirty="0"/>
              <a:t>Правовые аспекты и статус компьютерно-технической экспертизы в России</a:t>
            </a:r>
            <a:r>
              <a:rPr lang="ru-RU" sz="3200" dirty="0" smtClean="0"/>
              <a:t>»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4526" y="3485863"/>
            <a:ext cx="7863974" cy="979487"/>
          </a:xfrm>
        </p:spPr>
        <p:txBody>
          <a:bodyPr rtlCol="0">
            <a:normAutofit/>
          </a:bodyPr>
          <a:lstStyle/>
          <a:p>
            <a:pPr algn="r" eaLnBrk="1" fontAlgn="auto" hangingPunct="1">
              <a:defRPr/>
            </a:pPr>
            <a:r>
              <a:rPr lang="ru-RU" sz="1900" cap="none" dirty="0" smtClean="0"/>
              <a:t>Аспирант кафедры «Защита информации»</a:t>
            </a:r>
            <a:endParaRPr lang="ru-RU" sz="1900" dirty="0" smtClean="0"/>
          </a:p>
          <a:p>
            <a:pPr algn="r" eaLnBrk="1" fontAlgn="auto" hangingPunct="1">
              <a:defRPr/>
            </a:pPr>
            <a:r>
              <a:rPr lang="ru-RU" dirty="0" smtClean="0"/>
              <a:t>Уфимцев М.С.</a:t>
            </a:r>
            <a:endParaRPr lang="en-US" dirty="0" smtClean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454526" y="4618471"/>
            <a:ext cx="7863974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defRPr/>
            </a:pPr>
            <a:r>
              <a:rPr lang="ru-RU" sz="1800" cap="none" dirty="0" smtClean="0"/>
              <a:t>Руководитель</a:t>
            </a:r>
            <a:r>
              <a:rPr lang="ru-RU" sz="1800" dirty="0" smtClean="0"/>
              <a:t>: </a:t>
            </a:r>
            <a:r>
              <a:rPr lang="ru-RU" sz="1800" cap="none" dirty="0" smtClean="0"/>
              <a:t>кандидат технических наук, доцент:</a:t>
            </a:r>
            <a:endParaRPr lang="ru-RU" sz="1800" dirty="0" smtClean="0"/>
          </a:p>
          <a:p>
            <a:pPr algn="r" eaLnBrk="1" fontAlgn="auto" hangingPunct="1">
              <a:defRPr/>
            </a:pPr>
            <a:r>
              <a:rPr lang="ru-RU" dirty="0" smtClean="0"/>
              <a:t>СОКОЛОВ А.Н.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данный момент основные проблемы:</a:t>
            </a:r>
          </a:p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Побитовое копирование носителей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Доступ к оперативной памяти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lang="ru-RU" b="1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Обход </a:t>
            </a:r>
            <a:r>
              <a:rPr lang="ru-RU" dirty="0" err="1" smtClean="0"/>
              <a:t>полнодискового</a:t>
            </a:r>
            <a:r>
              <a:rPr lang="ru-RU" dirty="0" smtClean="0"/>
              <a:t> шифрования</a:t>
            </a:r>
            <a:r>
              <a:rPr lang="en-US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Обход механизмов затирания информации при выключении компьютера (например, использование </a:t>
            </a:r>
            <a:r>
              <a:rPr lang="en-US" dirty="0" smtClean="0"/>
              <a:t>Live-</a:t>
            </a:r>
            <a:r>
              <a:rPr lang="ru-RU" dirty="0" smtClean="0"/>
              <a:t>версий ОС)</a:t>
            </a:r>
            <a:endParaRPr lang="ru-RU" dirty="0"/>
          </a:p>
          <a:p>
            <a:pPr lvl="1"/>
            <a:r>
              <a:rPr lang="ru-RU" dirty="0" smtClean="0"/>
              <a:t>Миллион других случаев, когда требуется доступ к ОЗУ.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0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проведении расследования необходимо следить за:</a:t>
            </a:r>
            <a:endParaRPr lang="en-US" dirty="0" smtClean="0"/>
          </a:p>
          <a:p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Неизменностью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Целостностью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Полноты информации.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Согласно: </a:t>
            </a:r>
            <a:r>
              <a:rPr lang="ru-RU" dirty="0"/>
              <a:t>п. </a:t>
            </a:r>
            <a:r>
              <a:rPr lang="ru-RU" dirty="0" smtClean="0"/>
              <a:t>9.1 статьи </a:t>
            </a:r>
            <a:r>
              <a:rPr lang="ru-RU" dirty="0"/>
              <a:t>182 и п. 3.1 </a:t>
            </a:r>
            <a:r>
              <a:rPr lang="ru-RU" dirty="0" smtClean="0"/>
              <a:t>статьи 183</a:t>
            </a:r>
            <a:r>
              <a:rPr lang="en-US" dirty="0" smtClean="0"/>
              <a:t> </a:t>
            </a:r>
            <a:r>
              <a:rPr lang="ru-RU" dirty="0" smtClean="0"/>
              <a:t>УК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3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138" y="1431396"/>
            <a:ext cx="8742362" cy="4788782"/>
          </a:xfrm>
        </p:spPr>
        <p:txBody>
          <a:bodyPr/>
          <a:lstStyle/>
          <a:p>
            <a:r>
              <a:rPr lang="ru-RU" sz="2400" dirty="0"/>
              <a:t>п. 9.1 статьи 182 и п. 3.1 статьи 183</a:t>
            </a:r>
            <a:r>
              <a:rPr lang="en-US" sz="2400" dirty="0"/>
              <a:t> </a:t>
            </a:r>
            <a:r>
              <a:rPr lang="ru-RU" sz="2400" dirty="0"/>
              <a:t>УПК РФ Основания и порядок производства обыска</a:t>
            </a:r>
            <a:r>
              <a:rPr lang="en-US" sz="2400" dirty="0"/>
              <a:t>/</a:t>
            </a:r>
            <a:r>
              <a:rPr lang="ru-RU" sz="2400" dirty="0"/>
              <a:t>выемки</a:t>
            </a:r>
          </a:p>
          <a:p>
            <a:r>
              <a:rPr lang="ru-RU" sz="1800" dirty="0"/>
              <a:t>«</a:t>
            </a:r>
            <a:r>
              <a:rPr lang="ru-RU" sz="1800" i="1" dirty="0"/>
              <a:t>При производстве обыска не допускается копирование информации, если это может воспрепятствовать расследованию преступления либо, по заявлению специалиста, повлечь за собой утрату или изменение </a:t>
            </a:r>
            <a:r>
              <a:rPr lang="ru-RU" sz="1800" i="1" dirty="0" smtClean="0"/>
              <a:t>информации</a:t>
            </a:r>
            <a:r>
              <a:rPr lang="en-US" sz="1800" i="1" dirty="0" smtClean="0"/>
              <a:t>.</a:t>
            </a:r>
            <a:r>
              <a:rPr lang="ru-RU" sz="1800" i="1" dirty="0" smtClean="0"/>
              <a:t>» </a:t>
            </a:r>
            <a:endParaRPr lang="ru-RU" sz="1800" dirty="0"/>
          </a:p>
          <a:p>
            <a:r>
              <a:rPr lang="ru-RU" sz="2400" dirty="0" smtClean="0"/>
              <a:t>Стандарт </a:t>
            </a:r>
            <a:r>
              <a:rPr lang="ru-RU" sz="2400" dirty="0"/>
              <a:t>Банка России СТО БР </a:t>
            </a:r>
            <a:r>
              <a:rPr lang="ru-RU" sz="2400" dirty="0" smtClean="0"/>
              <a:t>ИББС-1.3-2016</a:t>
            </a:r>
          </a:p>
          <a:p>
            <a:r>
              <a:rPr lang="ru-RU" sz="1800" i="1" dirty="0"/>
              <a:t>«Для сбора технических данных могут выполняться: […] «криминалистическое» копирование (создание образов) энергонезависимых технических данных запоминающих устройств СВТ методом побитного копирования</a:t>
            </a:r>
            <a:r>
              <a:rPr lang="ru-RU" sz="1800" i="1" dirty="0" smtClean="0"/>
              <a:t>.»</a:t>
            </a:r>
          </a:p>
          <a:p>
            <a:r>
              <a:rPr lang="ru-RU" sz="2400" dirty="0" smtClean="0"/>
              <a:t>Великобританская </a:t>
            </a:r>
            <a:r>
              <a:rPr lang="ru-RU" sz="2400" dirty="0"/>
              <a:t>Ассоциации Высших Офицеров Полиции</a:t>
            </a:r>
            <a:endParaRPr lang="ru-RU" sz="2400" i="1" dirty="0"/>
          </a:p>
          <a:p>
            <a:r>
              <a:rPr lang="ru-RU" sz="1800" i="1" dirty="0"/>
              <a:t>«Никакие действия правоохранительных органов, лиц, работающих в этих учреждениях, или их агентов не должны изменять данные, которые впоследствии могут быть использованы в </a:t>
            </a:r>
            <a:r>
              <a:rPr lang="ru-RU" sz="1800" i="1" dirty="0" smtClean="0"/>
              <a:t>суде</a:t>
            </a:r>
            <a:r>
              <a:rPr lang="en-US" sz="1800" i="1" dirty="0" smtClean="0"/>
              <a:t>.</a:t>
            </a:r>
            <a:r>
              <a:rPr lang="ru-RU" sz="1800" dirty="0" smtClean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5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Возможные решения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Consolas" panose="020B0609020204030204" pitchFamily="49" charset="0"/>
              </a:rPr>
              <a:t>Использование криминалистических дистрибутивов: </a:t>
            </a:r>
          </a:p>
          <a:p>
            <a:pPr marL="0" indent="0">
              <a:buNone/>
            </a:pPr>
            <a:r>
              <a:rPr lang="en-US" sz="2400" dirty="0" smtClean="0">
                <a:latin typeface="Consolas" panose="020B0609020204030204" pitchFamily="49" charset="0"/>
              </a:rPr>
              <a:t>mount</a:t>
            </a:r>
            <a:r>
              <a:rPr lang="ru-RU" sz="2400" dirty="0" smtClean="0">
                <a:latin typeface="Consolas" panose="020B0609020204030204" pitchFamily="49" charset="0"/>
              </a:rPr>
              <a:t>  -</a:t>
            </a:r>
            <a:r>
              <a:rPr lang="en-US" sz="2400" dirty="0">
                <a:latin typeface="Consolas" panose="020B0609020204030204" pitchFamily="49" charset="0"/>
              </a:rPr>
              <a:t>o </a:t>
            </a:r>
            <a:r>
              <a:rPr lang="en-US" sz="2400" dirty="0" err="1">
                <a:latin typeface="Consolas" panose="020B0609020204030204" pitchFamily="49" charset="0"/>
              </a:rPr>
              <a:t>ro</a:t>
            </a:r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 smtClean="0">
                <a:latin typeface="Consolas" panose="020B0609020204030204" pitchFamily="49" charset="0"/>
              </a:rPr>
              <a:t> /</a:t>
            </a:r>
            <a:r>
              <a:rPr lang="en-US" sz="2400" dirty="0">
                <a:latin typeface="Consolas" panose="020B0609020204030204" pitchFamily="49" charset="0"/>
              </a:rPr>
              <a:t>dev</a:t>
            </a:r>
            <a:r>
              <a:rPr lang="ru-RU" sz="2400" dirty="0">
                <a:latin typeface="Consolas" panose="020B0609020204030204" pitchFamily="49" charset="0"/>
              </a:rPr>
              <a:t>/</a:t>
            </a:r>
            <a:r>
              <a:rPr lang="en-US" sz="2400" dirty="0" err="1">
                <a:latin typeface="Consolas" panose="020B0609020204030204" pitchFamily="49" charset="0"/>
              </a:rPr>
              <a:t>sdXY</a:t>
            </a:r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 smtClean="0">
                <a:latin typeface="Consolas" panose="020B0609020204030204" pitchFamily="49" charset="0"/>
              </a:rPr>
              <a:t> /</a:t>
            </a:r>
            <a:r>
              <a:rPr lang="en-US" sz="2400" dirty="0" err="1" smtClean="0">
                <a:latin typeface="Consolas" panose="020B0609020204030204" pitchFamily="49" charset="0"/>
              </a:rPr>
              <a:t>mnt</a:t>
            </a:r>
            <a:endParaRPr lang="en-US" sz="24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Dmesg</a:t>
            </a:r>
            <a:r>
              <a:rPr lang="ru-RU" sz="2400" dirty="0">
                <a:solidFill>
                  <a:srgbClr val="FF0000"/>
                </a:solidFill>
              </a:rPr>
              <a:t>): </a:t>
            </a:r>
            <a:r>
              <a:rPr lang="ru-RU" sz="2400" i="1" dirty="0">
                <a:solidFill>
                  <a:srgbClr val="FF0000"/>
                </a:solidFill>
              </a:rPr>
              <a:t>«</a:t>
            </a:r>
            <a:r>
              <a:rPr lang="en-US" sz="2400" i="1" dirty="0">
                <a:solidFill>
                  <a:srgbClr val="FF0000"/>
                </a:solidFill>
              </a:rPr>
              <a:t>recovery required on </a:t>
            </a:r>
            <a:r>
              <a:rPr lang="en-US" sz="2400" i="1" dirty="0" err="1">
                <a:solidFill>
                  <a:srgbClr val="FF0000"/>
                </a:solidFill>
              </a:rPr>
              <a:t>readonly</a:t>
            </a:r>
            <a:r>
              <a:rPr lang="en-US" sz="2400" i="1" dirty="0">
                <a:solidFill>
                  <a:srgbClr val="FF0000"/>
                </a:solidFill>
              </a:rPr>
              <a:t> filesystem</a:t>
            </a:r>
            <a:r>
              <a:rPr lang="ru-RU" sz="2400" i="1" dirty="0">
                <a:solidFill>
                  <a:srgbClr val="FF0000"/>
                </a:solidFill>
              </a:rPr>
              <a:t> […] </a:t>
            </a:r>
            <a:r>
              <a:rPr lang="en-US" sz="2400" i="1" dirty="0">
                <a:solidFill>
                  <a:srgbClr val="FF0000"/>
                </a:solidFill>
              </a:rPr>
              <a:t>write access will be enabled during </a:t>
            </a:r>
            <a:r>
              <a:rPr lang="en-US" sz="2400" i="1" dirty="0" smtClean="0">
                <a:solidFill>
                  <a:srgbClr val="FF0000"/>
                </a:solidFill>
              </a:rPr>
              <a:t>recovery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Hardware and Software (</a:t>
            </a:r>
            <a:r>
              <a:rPr lang="en-US" sz="2400" b="1" dirty="0" smtClean="0"/>
              <a:t>Disk Definition)</a:t>
            </a: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 Write   Block</a:t>
            </a:r>
            <a:r>
              <a:rPr lang="ru-RU" sz="24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  <a:endParaRPr lang="en-US" sz="2400" b="1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nsolas" panose="020B0609020204030204" pitchFamily="49" charset="0"/>
              </a:rPr>
              <a:t>dd</a:t>
            </a:r>
            <a:r>
              <a:rPr lang="en-US" sz="2400" dirty="0" smtClean="0">
                <a:latin typeface="Consolas" panose="020B0609020204030204" pitchFamily="49" charset="0"/>
              </a:rPr>
              <a:t>-like </a:t>
            </a:r>
            <a:r>
              <a:rPr lang="en-US" sz="2400" dirty="0">
                <a:latin typeface="Consolas" panose="020B0609020204030204" pitchFamily="49" charset="0"/>
              </a:rPr>
              <a:t>if=/dev/</a:t>
            </a:r>
            <a:r>
              <a:rPr lang="en-US" sz="2400" dirty="0" err="1">
                <a:latin typeface="Consolas" panose="020B0609020204030204" pitchFamily="49" charset="0"/>
              </a:rPr>
              <a:t>sdXY</a:t>
            </a:r>
            <a:r>
              <a:rPr lang="en-US" sz="2400" dirty="0">
                <a:latin typeface="Consolas" panose="020B0609020204030204" pitchFamily="49" charset="0"/>
              </a:rPr>
              <a:t> of=</a:t>
            </a:r>
            <a:r>
              <a:rPr lang="en-US" sz="2400" dirty="0" err="1">
                <a:latin typeface="Consolas" panose="020B0609020204030204" pitchFamily="49" charset="0"/>
              </a:rPr>
              <a:t>image.img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1026" name="Picture 2" descr="Картинки по запросу hardware write bloc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3" y="4339168"/>
            <a:ext cx="2641277" cy="189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tableau write blo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11" y="4531028"/>
            <a:ext cx="2978811" cy="169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ulcrum.net.au/images/zxiforensics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21" y="4041423"/>
            <a:ext cx="3189490" cy="22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Возможные решения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Consolas" panose="020B0609020204030204" pitchFamily="49" charset="0"/>
              </a:rPr>
              <a:t>Использование криминалистических дистрибутивов: </a:t>
            </a:r>
          </a:p>
          <a:p>
            <a:pPr marL="0" indent="0">
              <a:buNone/>
            </a:pPr>
            <a:r>
              <a:rPr lang="en-US" sz="2400" dirty="0" smtClean="0">
                <a:latin typeface="Consolas" panose="020B0609020204030204" pitchFamily="49" charset="0"/>
              </a:rPr>
              <a:t>mount</a:t>
            </a:r>
            <a:r>
              <a:rPr lang="ru-RU" sz="2400" dirty="0" smtClean="0">
                <a:latin typeface="Consolas" panose="020B0609020204030204" pitchFamily="49" charset="0"/>
              </a:rPr>
              <a:t>  -</a:t>
            </a:r>
            <a:r>
              <a:rPr lang="en-US" sz="2400" dirty="0">
                <a:latin typeface="Consolas" panose="020B0609020204030204" pitchFamily="49" charset="0"/>
              </a:rPr>
              <a:t>o </a:t>
            </a:r>
            <a:r>
              <a:rPr lang="en-US" sz="2400" dirty="0" err="1">
                <a:latin typeface="Consolas" panose="020B0609020204030204" pitchFamily="49" charset="0"/>
              </a:rPr>
              <a:t>ro</a:t>
            </a:r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 smtClean="0">
                <a:latin typeface="Consolas" panose="020B0609020204030204" pitchFamily="49" charset="0"/>
              </a:rPr>
              <a:t> /</a:t>
            </a:r>
            <a:r>
              <a:rPr lang="en-US" sz="2400" dirty="0">
                <a:latin typeface="Consolas" panose="020B0609020204030204" pitchFamily="49" charset="0"/>
              </a:rPr>
              <a:t>dev</a:t>
            </a:r>
            <a:r>
              <a:rPr lang="ru-RU" sz="2400" dirty="0">
                <a:latin typeface="Consolas" panose="020B0609020204030204" pitchFamily="49" charset="0"/>
              </a:rPr>
              <a:t>/</a:t>
            </a:r>
            <a:r>
              <a:rPr lang="en-US" sz="2400" dirty="0" err="1">
                <a:latin typeface="Consolas" panose="020B0609020204030204" pitchFamily="49" charset="0"/>
              </a:rPr>
              <a:t>sdXY</a:t>
            </a:r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 smtClean="0">
                <a:latin typeface="Consolas" panose="020B0609020204030204" pitchFamily="49" charset="0"/>
              </a:rPr>
              <a:t> /</a:t>
            </a:r>
            <a:r>
              <a:rPr lang="en-US" sz="2400" dirty="0" err="1" smtClean="0">
                <a:latin typeface="Consolas" panose="020B0609020204030204" pitchFamily="49" charset="0"/>
              </a:rPr>
              <a:t>mnt</a:t>
            </a:r>
            <a:endParaRPr lang="en-US" sz="24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Dmesg</a:t>
            </a:r>
            <a:r>
              <a:rPr lang="ru-RU" sz="2400" dirty="0">
                <a:solidFill>
                  <a:srgbClr val="FF0000"/>
                </a:solidFill>
              </a:rPr>
              <a:t>): </a:t>
            </a:r>
            <a:r>
              <a:rPr lang="ru-RU" sz="2400" i="1" dirty="0">
                <a:solidFill>
                  <a:srgbClr val="FF0000"/>
                </a:solidFill>
              </a:rPr>
              <a:t>«</a:t>
            </a:r>
            <a:r>
              <a:rPr lang="en-US" sz="2400" i="1" dirty="0">
                <a:solidFill>
                  <a:srgbClr val="FF0000"/>
                </a:solidFill>
              </a:rPr>
              <a:t>recovery required on </a:t>
            </a:r>
            <a:r>
              <a:rPr lang="en-US" sz="2400" i="1" dirty="0" err="1">
                <a:solidFill>
                  <a:srgbClr val="FF0000"/>
                </a:solidFill>
              </a:rPr>
              <a:t>readonly</a:t>
            </a:r>
            <a:r>
              <a:rPr lang="en-US" sz="2400" i="1" dirty="0">
                <a:solidFill>
                  <a:srgbClr val="FF0000"/>
                </a:solidFill>
              </a:rPr>
              <a:t> filesystem</a:t>
            </a:r>
            <a:r>
              <a:rPr lang="ru-RU" sz="2400" i="1" dirty="0">
                <a:solidFill>
                  <a:srgbClr val="FF0000"/>
                </a:solidFill>
              </a:rPr>
              <a:t> […] </a:t>
            </a:r>
            <a:r>
              <a:rPr lang="en-US" sz="2400" i="1" dirty="0">
                <a:solidFill>
                  <a:srgbClr val="FF0000"/>
                </a:solidFill>
              </a:rPr>
              <a:t>write access will be enabled during </a:t>
            </a:r>
            <a:r>
              <a:rPr lang="en-US" sz="2400" i="1" dirty="0" smtClean="0">
                <a:solidFill>
                  <a:srgbClr val="FF0000"/>
                </a:solidFill>
              </a:rPr>
              <a:t>recovery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Hardware and Software (</a:t>
            </a:r>
            <a:r>
              <a:rPr lang="en-US" sz="2400" b="1" dirty="0" smtClean="0"/>
              <a:t>Disk Definition)</a:t>
            </a: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 Write   Block</a:t>
            </a:r>
            <a:r>
              <a:rPr lang="ru-RU" sz="24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  <a:endParaRPr lang="en-US" sz="2400" b="1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nsolas" panose="020B0609020204030204" pitchFamily="49" charset="0"/>
              </a:rPr>
              <a:t>dd</a:t>
            </a:r>
            <a:r>
              <a:rPr lang="en-US" sz="2400" dirty="0" smtClean="0">
                <a:latin typeface="Consolas" panose="020B0609020204030204" pitchFamily="49" charset="0"/>
              </a:rPr>
              <a:t>-like if=/dev/</a:t>
            </a:r>
            <a:r>
              <a:rPr lang="en-US" sz="2400" dirty="0" err="1" smtClean="0">
                <a:latin typeface="Consolas" panose="020B0609020204030204" pitchFamily="49" charset="0"/>
              </a:rPr>
              <a:t>sdXY</a:t>
            </a:r>
            <a:r>
              <a:rPr lang="en-US" sz="2400" dirty="0" smtClean="0">
                <a:latin typeface="Consolas" panose="020B0609020204030204" pitchFamily="49" charset="0"/>
              </a:rPr>
              <a:t> of=</a:t>
            </a:r>
            <a:r>
              <a:rPr lang="en-US" sz="2400" dirty="0" err="1" smtClean="0">
                <a:latin typeface="Consolas" panose="020B0609020204030204" pitchFamily="49" charset="0"/>
              </a:rPr>
              <a:t>image.img</a:t>
            </a:r>
            <a:r>
              <a:rPr lang="en-US" sz="2400" dirty="0" smtClean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Consolas" panose="020B0609020204030204" pitchFamily="49" charset="0"/>
              </a:rPr>
              <a:t>Отчеты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https://www.cftt.nist.gov</a:t>
            </a:r>
            <a:endParaRPr lang="ru-RU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5286" y="456247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реализации данных положений можно:</a:t>
            </a:r>
          </a:p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Усовершенствовать процесс изъятия накопителей на месте преступления</a:t>
            </a:r>
            <a:r>
              <a:rPr lang="en-US" dirty="0" smtClean="0"/>
              <a:t>/</a:t>
            </a:r>
            <a:r>
              <a:rPr lang="ru-RU" dirty="0" smtClean="0"/>
              <a:t>обыска – часть работы проводить на месте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Проводить компьютерную техническую экспертизу!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5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КТЭ?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Компьютерно-техническая экспертиза — одна из разновидностей судебных </a:t>
            </a:r>
            <a:r>
              <a:rPr lang="ru-RU" dirty="0" smtClean="0"/>
              <a:t>экспертиз, </a:t>
            </a:r>
            <a:r>
              <a:rPr lang="ru-RU" dirty="0"/>
              <a:t>объектом которой является компьютерная техника и (или) компьютерные носители информации, а целью — поиск и закрепление доказательств. </a:t>
            </a:r>
            <a:r>
              <a:rPr lang="ru-RU" dirty="0">
                <a:solidFill>
                  <a:srgbClr val="FF0000"/>
                </a:solidFill>
              </a:rPr>
              <a:t>Причисление к возможным объектам данного вида экспертизы удалённых объектов, не находящихся в полном распоряжении эксперта (прежде всего, компьютерных сетей) пока является спорным вопросом и решается по-разному.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1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КТЭ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Аппаратно-компьютерная </a:t>
            </a:r>
            <a:r>
              <a:rPr lang="ru-RU" dirty="0"/>
              <a:t>экспертиза;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Программно-компьютерная </a:t>
            </a:r>
            <a:r>
              <a:rPr lang="ru-RU" dirty="0"/>
              <a:t>экспертиза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Компьютерно-сетевая </a:t>
            </a:r>
            <a:r>
              <a:rPr lang="ru-RU" dirty="0"/>
              <a:t>экспертиза;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Информационно-компьютерная </a:t>
            </a:r>
            <a:r>
              <a:rPr lang="ru-RU" dirty="0"/>
              <a:t>экспертиза.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2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Примерные вопросы, которые ставятся эксперту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 о </a:t>
            </a:r>
            <a:r>
              <a:rPr lang="ru-RU" sz="2400" dirty="0"/>
              <a:t>наличии на исследуемых объектах информации, относящейся к делу (в том числе, в неявном, удалённом, скрытом или зашифрованном виде);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 о </a:t>
            </a:r>
            <a:r>
              <a:rPr lang="ru-RU" sz="2400" dirty="0"/>
              <a:t>возможности (пригодности) использования исследуемых объектов для определённых целей (например, для доступа в сеть);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 о </a:t>
            </a:r>
            <a:r>
              <a:rPr lang="ru-RU" sz="2400" dirty="0"/>
              <a:t>действиях, совершённых с использованием объектов;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 о </a:t>
            </a:r>
            <a:r>
              <a:rPr lang="ru-RU" sz="2400" dirty="0"/>
              <a:t>свойствах программ для ЭВМ, в частности, о принадлежности их к вредоносным;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 об </a:t>
            </a:r>
            <a:r>
              <a:rPr lang="ru-RU" sz="2400" dirty="0"/>
              <a:t>идентификации найденных электронных документов, программ для ЭВМ, пользователей компьютера.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05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проводит КТЭ?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МИНИСТЕРСТВО ЮСТИЦИИ РОССИЙСКОЙ ФЕДЕРАЦИИ</a:t>
            </a:r>
          </a:p>
          <a:p>
            <a:pPr algn="ctr"/>
            <a:r>
              <a:rPr lang="ru-RU" dirty="0"/>
              <a:t>ПРИКАЗ </a:t>
            </a:r>
          </a:p>
          <a:p>
            <a:pPr algn="ctr"/>
            <a:r>
              <a:rPr lang="ru-RU" dirty="0"/>
              <a:t>от 14 мая 2003 г. N 114</a:t>
            </a:r>
          </a:p>
          <a:p>
            <a:pPr algn="just"/>
            <a:r>
              <a:rPr lang="ru-RU" sz="2400" dirty="0" smtClean="0"/>
              <a:t>Об утверждении перечня родов (видов) экспертиз, выполняемых в государственных судебно-экспертных учреждениях министерства юстиции российской федерации, и перечня экспертных специальностей, по которым предоставляется право самостоятельного производства судебных экспертиз в государственных судебно-экспертных учреждениях министерства юстиции российской федерации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1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Диссертационное исследование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138" y="1566864"/>
            <a:ext cx="8742362" cy="1063448"/>
          </a:xfrm>
        </p:spPr>
        <p:txBody>
          <a:bodyPr wrap="square"/>
          <a:lstStyle/>
          <a:p>
            <a:pPr algn="ctr"/>
            <a:r>
              <a:rPr lang="ru-RU" b="1" dirty="0"/>
              <a:t>Интеллектуальная система анализа инцидентов</a:t>
            </a:r>
          </a:p>
          <a:p>
            <a:pPr algn="ctr"/>
            <a:r>
              <a:rPr lang="ru-RU" b="1" dirty="0" smtClean="0"/>
              <a:t>информационной </a:t>
            </a:r>
            <a:r>
              <a:rPr lang="ru-RU" b="1" dirty="0"/>
              <a:t>безопасности</a:t>
            </a:r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11" y="2763294"/>
            <a:ext cx="9014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Цель:</a:t>
            </a:r>
            <a:r>
              <a:rPr lang="ru-RU" dirty="0"/>
              <a:t> рассмотрение теоретических и практических вопросов создания интеллектуальной системы анализа инцидентов информационной безопасности, отвечающей современному уровню развития информационных технологий.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067" y="3887175"/>
            <a:ext cx="8111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Существующие </a:t>
            </a:r>
            <a:r>
              <a:rPr lang="ru-RU" dirty="0"/>
              <a:t>в настоящее время методические рекомендации по выявлению и анализу инцидентов завязаны на использование сигнатурных методик поиска </a:t>
            </a:r>
            <a:r>
              <a:rPr lang="ru-RU" dirty="0" smtClean="0"/>
              <a:t>цифровых артефактов.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Имеется необходимость </a:t>
            </a:r>
            <a:r>
              <a:rPr lang="ru-RU" dirty="0"/>
              <a:t>разработки эвристических комплексных </a:t>
            </a:r>
            <a:r>
              <a:rPr lang="ru-RU" dirty="0" smtClean="0"/>
              <a:t>инструментов, повышающих эффективность </a:t>
            </a:r>
            <a:r>
              <a:rPr lang="ru-RU" dirty="0"/>
              <a:t>работы участников предварительного расследования при выявлении и анализе инцидентов информационной безопасности.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76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проводит КТЭ?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20</a:t>
            </a:fld>
            <a:endParaRPr lang="ru-RU" alt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6" y="1365957"/>
            <a:ext cx="8597707" cy="48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 - технические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Их нет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6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 - технические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Безнадежно устаревший </a:t>
            </a:r>
            <a:r>
              <a:rPr lang="ru-RU" dirty="0" smtClean="0"/>
              <a:t>ГОСТР </a:t>
            </a:r>
            <a:r>
              <a:rPr lang="ru-RU" dirty="0"/>
              <a:t>57429- 2017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22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373688"/>
              </p:ext>
            </p:extLst>
          </p:nvPr>
        </p:nvGraphicFramePr>
        <p:xfrm>
          <a:off x="214489" y="2136305"/>
          <a:ext cx="8929511" cy="3551840"/>
        </p:xfrm>
        <a:graphic>
          <a:graphicData uri="http://schemas.openxmlformats.org/drawingml/2006/table">
            <a:tbl>
              <a:tblPr/>
              <a:tblGrid>
                <a:gridCol w="2038454"/>
                <a:gridCol w="6891057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effectLst/>
                        </a:rPr>
                        <a:t>Название рус.:</a:t>
                      </a:r>
                      <a:endParaRPr lang="ru-RU" sz="1600" dirty="0">
                        <a:effectLst/>
                      </a:endParaRPr>
                    </a:p>
                  </a:txBody>
                  <a:tcPr marL="78220" marR="4074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Судебная компьютерно-техническая экспертиза. Термины и определения</a:t>
                      </a:r>
                    </a:p>
                  </a:txBody>
                  <a:tcPr marL="78220" marR="7822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effectLst/>
                        </a:rPr>
                        <a:t>Название англ.:</a:t>
                      </a:r>
                      <a:endParaRPr lang="ru-RU" sz="1600" dirty="0">
                        <a:effectLst/>
                      </a:endParaRPr>
                    </a:p>
                  </a:txBody>
                  <a:tcPr marL="78220" marR="4074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Forensic information technology examination. Terms and definitions</a:t>
                      </a:r>
                    </a:p>
                  </a:txBody>
                  <a:tcPr marL="78220" marR="7822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effectLst/>
                        </a:rPr>
                        <a:t>Дата актуализации текста:</a:t>
                      </a:r>
                      <a:endParaRPr lang="ru-RU" sz="1600" dirty="0">
                        <a:effectLst/>
                      </a:endParaRPr>
                    </a:p>
                  </a:txBody>
                  <a:tcPr marL="78220" marR="4074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05.05.2017</a:t>
                      </a:r>
                    </a:p>
                  </a:txBody>
                  <a:tcPr marL="78220" marR="7822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effectLst/>
                        </a:rPr>
                        <a:t>Дата актуализации описания:</a:t>
                      </a:r>
                      <a:endParaRPr lang="ru-RU" sz="1600" dirty="0">
                        <a:effectLst/>
                      </a:endParaRPr>
                    </a:p>
                  </a:txBody>
                  <a:tcPr marL="78220" marR="4074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10.08.2017</a:t>
                      </a:r>
                    </a:p>
                  </a:txBody>
                  <a:tcPr marL="78220" marR="7822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600" b="1">
                          <a:effectLst/>
                        </a:rPr>
                        <a:t>Дата издания:</a:t>
                      </a:r>
                      <a:endParaRPr lang="ru-RU" sz="1600">
                        <a:effectLst/>
                      </a:endParaRPr>
                    </a:p>
                  </a:txBody>
                  <a:tcPr marL="78220" marR="4074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18.04.2017</a:t>
                      </a:r>
                    </a:p>
                  </a:txBody>
                  <a:tcPr marL="78220" marR="7822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600" b="1">
                          <a:effectLst/>
                        </a:rPr>
                        <a:t>Дата введения в действие:</a:t>
                      </a:r>
                      <a:endParaRPr lang="ru-RU" sz="1600">
                        <a:effectLst/>
                      </a:endParaRPr>
                    </a:p>
                  </a:txBody>
                  <a:tcPr marL="78220" marR="4074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01.09.2017</a:t>
                      </a:r>
                    </a:p>
                  </a:txBody>
                  <a:tcPr marL="78220" marR="7822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600" b="1">
                          <a:effectLst/>
                        </a:rPr>
                        <a:t>Дата последнего изменения:</a:t>
                      </a:r>
                      <a:endParaRPr lang="ru-RU" sz="1600">
                        <a:effectLst/>
                      </a:endParaRPr>
                    </a:p>
                  </a:txBody>
                  <a:tcPr marL="78220" marR="4074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13.07.2017</a:t>
                      </a:r>
                    </a:p>
                  </a:txBody>
                  <a:tcPr marL="78220" marR="7822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600" b="1">
                          <a:effectLst/>
                        </a:rPr>
                        <a:t>Страниц:</a:t>
                      </a:r>
                      <a:endParaRPr lang="ru-RU" sz="1600">
                        <a:effectLst/>
                      </a:endParaRPr>
                    </a:p>
                  </a:txBody>
                  <a:tcPr marL="78220" marR="4074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12</a:t>
                      </a:r>
                    </a:p>
                  </a:txBody>
                  <a:tcPr marL="78220" marR="78220" marT="39110" marB="39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 - технические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23</a:t>
            </a:fld>
            <a:endParaRPr lang="ru-RU" alt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41" y="1635829"/>
            <a:ext cx="2941457" cy="377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19" y="1670050"/>
            <a:ext cx="3456457" cy="389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2" y="1187977"/>
            <a:ext cx="2977268" cy="549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8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 - технические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ГОСТ </a:t>
            </a:r>
            <a:r>
              <a:rPr lang="ru-RU" dirty="0">
                <a:solidFill>
                  <a:srgbClr val="FF0000"/>
                </a:solidFill>
              </a:rPr>
              <a:t>Р 50922-2006 «Защита информации. Основные термины и определения».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▶ </a:t>
            </a:r>
            <a:r>
              <a:rPr lang="ru-RU" dirty="0"/>
              <a:t>Документ </a:t>
            </a:r>
            <a:r>
              <a:rPr lang="en-US" dirty="0"/>
              <a:t>RFC 2828 «Internet Security Glossary». </a:t>
            </a:r>
            <a:endParaRPr lang="en-US" dirty="0" smtClean="0"/>
          </a:p>
          <a:p>
            <a:r>
              <a:rPr lang="en-US" dirty="0" smtClean="0"/>
              <a:t>▶ </a:t>
            </a:r>
            <a:r>
              <a:rPr lang="ru-RU" dirty="0"/>
              <a:t>Документ </a:t>
            </a:r>
            <a:r>
              <a:rPr lang="en-US" dirty="0"/>
              <a:t>RFC 3227 «Guidelines for Evidence Collection and Archiving». </a:t>
            </a:r>
            <a:endParaRPr lang="en-US" dirty="0" smtClean="0"/>
          </a:p>
          <a:p>
            <a:r>
              <a:rPr lang="en-US" dirty="0" smtClean="0"/>
              <a:t>▶ </a:t>
            </a:r>
            <a:r>
              <a:rPr lang="en-US" dirty="0"/>
              <a:t> </a:t>
            </a:r>
            <a:r>
              <a:rPr lang="ru-RU" dirty="0"/>
              <a:t>Документ «</a:t>
            </a:r>
            <a:r>
              <a:rPr lang="en-US" dirty="0"/>
              <a:t>Good Practice Guide for Computer-Based Electronic Evidence» </a:t>
            </a:r>
            <a:r>
              <a:rPr lang="ru-RU" dirty="0"/>
              <a:t>Ассоциации старших офицеров полиции (</a:t>
            </a:r>
            <a:r>
              <a:rPr lang="en-US" dirty="0"/>
              <a:t>ACPO).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4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en-US" dirty="0" smtClean="0"/>
              <a:t>Group-IB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Инцидент</a:t>
            </a:r>
            <a:endParaRPr lang="en-US" sz="2000" dirty="0" smtClean="0"/>
          </a:p>
          <a:p>
            <a:r>
              <a:rPr lang="ru-RU" sz="2000" dirty="0" smtClean="0"/>
              <a:t>Внешний инцидент</a:t>
            </a:r>
          </a:p>
          <a:p>
            <a:r>
              <a:rPr lang="ru-RU" sz="2000" dirty="0" smtClean="0"/>
              <a:t>Внутренний инцидент</a:t>
            </a:r>
          </a:p>
          <a:p>
            <a:r>
              <a:rPr lang="ru-RU" sz="2000" dirty="0"/>
              <a:t>Реагирование на </a:t>
            </a:r>
            <a:r>
              <a:rPr lang="ru-RU" sz="2000" dirty="0" smtClean="0"/>
              <a:t>инцидент</a:t>
            </a:r>
          </a:p>
          <a:p>
            <a:r>
              <a:rPr lang="ru-RU" sz="2000" dirty="0"/>
              <a:t>Расследование инцидента </a:t>
            </a:r>
            <a:endParaRPr lang="ru-RU" sz="2000" dirty="0" smtClean="0"/>
          </a:p>
          <a:p>
            <a:r>
              <a:rPr lang="ru-RU" sz="2000" dirty="0" err="1"/>
              <a:t>Криминалистически</a:t>
            </a:r>
            <a:r>
              <a:rPr lang="ru-RU" sz="2000" dirty="0"/>
              <a:t> значимые </a:t>
            </a:r>
            <a:r>
              <a:rPr lang="ru-RU" sz="2000" dirty="0" smtClean="0"/>
              <a:t>данные</a:t>
            </a:r>
          </a:p>
          <a:p>
            <a:r>
              <a:rPr lang="ru-RU" sz="2000" dirty="0"/>
              <a:t>Энергонезависимый носитель информации </a:t>
            </a:r>
            <a:endParaRPr lang="ru-RU" sz="2000" dirty="0" smtClean="0"/>
          </a:p>
          <a:p>
            <a:r>
              <a:rPr lang="ru-RU" sz="2000" dirty="0"/>
              <a:t>Энергонезависимые </a:t>
            </a:r>
            <a:r>
              <a:rPr lang="ru-RU" sz="2000" dirty="0" smtClean="0"/>
              <a:t>данные</a:t>
            </a:r>
          </a:p>
          <a:p>
            <a:r>
              <a:rPr lang="ru-RU" sz="2000" dirty="0"/>
              <a:t>Энергозависимый носитель информации </a:t>
            </a:r>
            <a:endParaRPr lang="ru-RU" sz="2000" dirty="0" smtClean="0"/>
          </a:p>
          <a:p>
            <a:r>
              <a:rPr lang="ru-RU" sz="2000" dirty="0"/>
              <a:t>Энергозависимые данные 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5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 БР </a:t>
            </a:r>
            <a:r>
              <a:rPr lang="ru-RU" dirty="0" smtClean="0"/>
              <a:t>ИББС – двигатель </a:t>
            </a:r>
            <a:r>
              <a:rPr lang="ru-RU" dirty="0" err="1" smtClean="0"/>
              <a:t>форензики</a:t>
            </a:r>
            <a:r>
              <a:rPr lang="ru-RU" dirty="0" smtClean="0"/>
              <a:t> в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26</a:t>
            </a:fld>
            <a:endParaRPr lang="ru-RU" alt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1" y="1908757"/>
            <a:ext cx="8439465" cy="39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0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138" y="1670756"/>
            <a:ext cx="8742362" cy="419823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Для исследования </a:t>
            </a:r>
            <a:r>
              <a:rPr lang="ru-RU" sz="2000" dirty="0"/>
              <a:t> функционирования аппаратных средств </a:t>
            </a:r>
            <a:r>
              <a:rPr lang="ru-RU" sz="2000" dirty="0" smtClean="0"/>
              <a:t>абстрактной компьютерной системы вам скорее всего предложат: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 методы </a:t>
            </a:r>
            <a:r>
              <a:rPr lang="ru-RU" sz="2000" dirty="0"/>
              <a:t>алгебры логики и методы переключательных функций;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 методы </a:t>
            </a:r>
            <a:r>
              <a:rPr lang="ru-RU" sz="2000" dirty="0"/>
              <a:t>функционирования асинхронных и синхронных автоматов;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 методы </a:t>
            </a:r>
            <a:r>
              <a:rPr lang="ru-RU" sz="2000" dirty="0"/>
              <a:t>синтеза цифровых узлов;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 архитектурные </a:t>
            </a:r>
            <a:r>
              <a:rPr lang="ru-RU" sz="2000" dirty="0"/>
              <a:t>методы микропроцессоров;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 методы </a:t>
            </a:r>
            <a:r>
              <a:rPr lang="ru-RU" sz="2000" dirty="0"/>
              <a:t>построения БИС и БИС памяти;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 микропроцессорные </a:t>
            </a:r>
            <a:r>
              <a:rPr lang="ru-RU" sz="2000" dirty="0"/>
              <a:t>методы проектирования и анализа микроконтроллеров и др.</a:t>
            </a:r>
          </a:p>
          <a:p>
            <a:endParaRPr lang="ru-RU" dirty="0" smtClean="0"/>
          </a:p>
          <a:p>
            <a:r>
              <a:rPr lang="ru-RU" dirty="0" smtClean="0"/>
              <a:t>И что с этим делать?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0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"Цифровая экономика" России обрела первые </a:t>
            </a:r>
            <a:r>
              <a:rPr lang="ru-RU" dirty="0" smtClean="0"/>
              <a:t>контуры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/>
              <a:t>В соответствии с проектом плана мероприятий программы «Цифровая экономика» планируется создание в России системы </a:t>
            </a:r>
            <a:r>
              <a:rPr lang="ru-RU" sz="2400" dirty="0">
                <a:solidFill>
                  <a:srgbClr val="FF0000"/>
                </a:solidFill>
              </a:rPr>
              <a:t>экспертных организаций в области компьютерной криминалистики</a:t>
            </a:r>
            <a:r>
              <a:rPr lang="ru-RU" sz="2400" dirty="0"/>
              <a:t>. С этой целью предлагается определить понятие экспертных организаций в области компьютерной криминалистики и провести их </a:t>
            </a:r>
            <a:r>
              <a:rPr lang="ru-RU" sz="2400" dirty="0">
                <a:solidFill>
                  <a:srgbClr val="FF0000"/>
                </a:solidFill>
              </a:rPr>
              <a:t>аккредитацию</a:t>
            </a:r>
            <a:r>
              <a:rPr lang="ru-RU" sz="2400" dirty="0"/>
              <a:t>. Далее планируется создать реестр аккредитованных экспертных организаций в рассматриваемой области, а также </a:t>
            </a:r>
            <a:r>
              <a:rPr lang="ru-RU" sz="2400" dirty="0">
                <a:solidFill>
                  <a:srgbClr val="FF0000"/>
                </a:solidFill>
              </a:rPr>
              <a:t>систему контроля качества оказываемых ими услуг</a:t>
            </a:r>
            <a:r>
              <a:rPr lang="ru-RU" sz="2400" dirty="0"/>
              <a:t>. Из федерального бюджета на создание данного реестра планируется выделить 400 млн руб. Соответствующие инициативы должны быть реализованы до начала 2020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8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Рынок </a:t>
            </a:r>
            <a:r>
              <a:rPr lang="ru-RU" sz="3200" dirty="0"/>
              <a:t>расследований </a:t>
            </a:r>
            <a:r>
              <a:rPr lang="ru-RU" sz="3200" dirty="0" err="1"/>
              <a:t>киберпреступлений</a:t>
            </a:r>
            <a:r>
              <a:rPr lang="ru-RU" sz="3200" dirty="0"/>
              <a:t> никак не регулируется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138" y="1566863"/>
            <a:ext cx="4631795" cy="4302125"/>
          </a:xfrm>
        </p:spPr>
        <p:txBody>
          <a:bodyPr/>
          <a:lstStyle/>
          <a:p>
            <a:r>
              <a:rPr lang="ru-RU" dirty="0" smtClean="0"/>
              <a:t>Имеется:</a:t>
            </a:r>
          </a:p>
          <a:p>
            <a:r>
              <a:rPr lang="ru-RU" dirty="0" err="1" smtClean="0"/>
              <a:t>Group</a:t>
            </a:r>
            <a:r>
              <a:rPr lang="ru-RU" dirty="0" smtClean="0"/>
              <a:t>-IB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«Лаборатория Касперского»</a:t>
            </a:r>
            <a:r>
              <a:rPr lang="en-US" dirty="0" smtClean="0"/>
              <a:t>;</a:t>
            </a:r>
            <a:endParaRPr lang="en-US" dirty="0"/>
          </a:p>
          <a:p>
            <a:r>
              <a:rPr lang="ru-RU" dirty="0" err="1" smtClean="0"/>
              <a:t>Dr.Web</a:t>
            </a:r>
            <a:r>
              <a:rPr lang="en-US" dirty="0" smtClean="0"/>
              <a:t>;</a:t>
            </a:r>
          </a:p>
          <a:p>
            <a:r>
              <a:rPr lang="ru-RU" dirty="0" smtClean="0"/>
              <a:t>Министерство юстиции РФ;</a:t>
            </a:r>
            <a:endParaRPr lang="en-US" dirty="0" smtClean="0"/>
          </a:p>
          <a:p>
            <a:r>
              <a:rPr lang="ru-RU" dirty="0" smtClean="0"/>
              <a:t>Частные эксперты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466114" y="2641602"/>
            <a:ext cx="3531129" cy="12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Фактическая монополия на лояльность суда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600" y="2032000"/>
            <a:ext cx="4921956" cy="22577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Задачу предлагается решать в разрезе методов компьютерной криминалистики (</a:t>
            </a:r>
            <a:r>
              <a:rPr lang="ru-RU" dirty="0" err="1" smtClean="0">
                <a:solidFill>
                  <a:srgbClr val="FF0000"/>
                </a:solidFill>
              </a:rPr>
              <a:t>форензики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pPr algn="just"/>
            <a:r>
              <a:rPr lang="ru-RU" dirty="0" err="1">
                <a:solidFill>
                  <a:srgbClr val="FF0000"/>
                </a:solidFill>
              </a:rPr>
              <a:t>Форензика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раздел криминалистики, прикладная наука о раскрытии преступлений, связанных с компьютерной информацией. Исследование доказательств в виде компьютерной информации, методы поиска, получения и закрепления таких доказательств применительно к российскому законодательству.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7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Создадим реестр экспертов!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138" y="1566863"/>
            <a:ext cx="3954462" cy="4302125"/>
          </a:xfrm>
        </p:spPr>
        <p:txBody>
          <a:bodyPr/>
          <a:lstStyle/>
          <a:p>
            <a:pPr algn="just"/>
            <a:r>
              <a:rPr lang="ru-RU" sz="2000" dirty="0" smtClean="0"/>
              <a:t>Необходимость </a:t>
            </a:r>
            <a:r>
              <a:rPr lang="ru-RU" sz="2000" dirty="0"/>
              <a:t>в создании реестра аккредитованных экспертных организаций по расследованию </a:t>
            </a:r>
            <a:r>
              <a:rPr lang="ru-RU" sz="2000" dirty="0" err="1"/>
              <a:t>киберпреступлений</a:t>
            </a:r>
            <a:r>
              <a:rPr lang="ru-RU" sz="2000" dirty="0"/>
              <a:t> есть, только это не самая главная задача. </a:t>
            </a:r>
            <a:r>
              <a:rPr lang="ru-RU" sz="2000" dirty="0">
                <a:solidFill>
                  <a:srgbClr val="FF0000"/>
                </a:solidFill>
              </a:rPr>
              <a:t>«Принципиальной проблемой является создание открытых методик, единых и принятых </a:t>
            </a:r>
            <a:r>
              <a:rPr lang="ru-RU" sz="2000" dirty="0" smtClean="0">
                <a:solidFill>
                  <a:srgbClr val="FF0000"/>
                </a:solidFill>
              </a:rPr>
              <a:t>подходов. </a:t>
            </a:r>
            <a:r>
              <a:rPr lang="ru-RU" sz="2000" dirty="0">
                <a:solidFill>
                  <a:srgbClr val="FF0000"/>
                </a:solidFill>
              </a:rPr>
              <a:t>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области судебных экспертиз и там, где вопрос касается ИТ — сколько экспертов, столько и мнений».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416247" y="1640240"/>
            <a:ext cx="419717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/>
              <a:t>Часть экспертов не видят большого смысла в создании реестра аккредитованных экспертных организаций в области </a:t>
            </a:r>
            <a:r>
              <a:rPr lang="ru-RU" sz="2000" dirty="0" err="1" smtClean="0"/>
              <a:t>киберпреступлений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rgbClr val="FF0000"/>
                </a:solidFill>
              </a:rPr>
              <a:t>«Если речь идет о судебной экспертизе, то суд сам и решит, кого назначать экспертом»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138" y="1566863"/>
            <a:ext cx="8742362" cy="23165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Проанализирована и структурирована нормативная правовая база по исследуемому вопросу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Ведется поиск юридически осведомленных специалистов для обращения с перечнем вопросов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В рамках сформулированных требований проводятся тестирования существующих средств для извлечения физических образов устройств хранения информации: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5866" y="4845335"/>
            <a:ext cx="7580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tabLst>
                <a:tab pos="4752975" algn="l"/>
                <a:tab pos="7529513" algn="l"/>
                <a:tab pos="8251825" algn="l"/>
              </a:tabLst>
            </a:pPr>
            <a:r>
              <a:rPr lang="ru-RU" dirty="0">
                <a:latin typeface="+mn-lt"/>
              </a:rPr>
              <a:t>Изучение реакций специализированного программного обеспечения на различные объекты в виде разных файловых систем и </a:t>
            </a:r>
            <a:r>
              <a:rPr lang="ru-RU" dirty="0" smtClean="0">
                <a:latin typeface="+mn-lt"/>
              </a:rPr>
              <a:t>интерфейсов</a:t>
            </a:r>
            <a:r>
              <a:rPr lang="en-US" dirty="0" smtClean="0">
                <a:latin typeface="+mn-lt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752975" algn="l"/>
                <a:tab pos="7529513" algn="l"/>
                <a:tab pos="8251825" algn="l"/>
              </a:tabLst>
            </a:pPr>
            <a:endParaRPr lang="ru-RU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752975" algn="l"/>
                <a:tab pos="7529513" algn="l"/>
                <a:tab pos="8251825" algn="l"/>
              </a:tabLst>
            </a:pPr>
            <a:r>
              <a:rPr lang="ru-RU" dirty="0">
                <a:latin typeface="+mn-lt"/>
              </a:rPr>
              <a:t>Доработки существующих механизмов и программных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5818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138" y="2009422"/>
            <a:ext cx="8742362" cy="385956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 Необходимы новые улучшенные </a:t>
            </a:r>
            <a:r>
              <a:rPr lang="ru-RU" dirty="0" smtClean="0"/>
              <a:t>методологии</a:t>
            </a:r>
            <a:r>
              <a:rPr lang="en-US" dirty="0" smtClean="0"/>
              <a:t> </a:t>
            </a:r>
            <a:r>
              <a:rPr lang="ru-RU" dirty="0" smtClean="0"/>
              <a:t>проведения КТЭ </a:t>
            </a:r>
            <a:r>
              <a:rPr lang="ru-RU" dirty="0" smtClean="0"/>
              <a:t>и методы </a:t>
            </a:r>
            <a:r>
              <a:rPr lang="ru-RU" dirty="0" err="1" smtClean="0"/>
              <a:t>валидации</a:t>
            </a:r>
            <a:r>
              <a:rPr lang="ru-RU" dirty="0" smtClean="0"/>
              <a:t> специализированного программного обеспечения</a:t>
            </a:r>
            <a:r>
              <a:rPr lang="en-US" dirty="0" smtClean="0"/>
              <a:t>;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 Методология должна покрывать все ситуации использования специализированного </a:t>
            </a:r>
            <a:r>
              <a:rPr lang="ru-RU" dirty="0" smtClean="0"/>
              <a:t>ПО и давать гарантированно легитимные в разрезе текущего законодательства результаты.</a:t>
            </a:r>
            <a:endParaRPr lang="ru-RU" dirty="0"/>
          </a:p>
          <a:p>
            <a:pPr algn="just">
              <a:buFont typeface="Wingdings" panose="05000000000000000000" pitchFamily="2" charset="2"/>
              <a:buChar char="§"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4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r>
              <a:rPr lang="ru-RU" sz="4800" dirty="0" smtClean="0"/>
              <a:t>Благодарю за внимание.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8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Что имеется по </a:t>
            </a:r>
            <a:r>
              <a:rPr lang="ru-RU" sz="2400" dirty="0" err="1" smtClean="0">
                <a:solidFill>
                  <a:srgbClr val="FF0000"/>
                </a:solidFill>
              </a:rPr>
              <a:t>форензике</a:t>
            </a:r>
            <a:r>
              <a:rPr lang="ru-RU" sz="2400" dirty="0" smtClean="0"/>
              <a:t>:</a:t>
            </a:r>
          </a:p>
          <a:p>
            <a:pPr algn="just"/>
            <a:r>
              <a:rPr lang="ru-RU" sz="2000" b="1" dirty="0" smtClean="0"/>
              <a:t>Методические документы разного рода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Отраслевые, банковские, корпоративные стандарты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Методические рекомендации и внутренние регламенты МВД  (ДСП)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Десяток </a:t>
            </a:r>
            <a:r>
              <a:rPr lang="ru-RU" sz="2000" b="1" dirty="0" smtClean="0">
                <a:solidFill>
                  <a:schemeClr val="tx1"/>
                </a:solidFill>
              </a:rPr>
              <a:t>устаревших диссертаций по смежным темам</a:t>
            </a:r>
            <a:r>
              <a:rPr lang="en-US" sz="2000" b="1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Небольшое количество ПО, построенного на сигнатурных подходах</a:t>
            </a:r>
            <a:r>
              <a:rPr lang="en-US" sz="2000" b="1" dirty="0" smtClean="0">
                <a:solidFill>
                  <a:schemeClr val="tx1"/>
                </a:solidFill>
              </a:rPr>
              <a:t>;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Ряд статей на профильных ресурсах + небольшое количество переведенных книг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16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" y="1665288"/>
            <a:ext cx="8639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3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69" y="1422400"/>
            <a:ext cx="3977563" cy="477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ÐÐ°ÑÑÐ¸Ð½ÐºÐ¸ Ð¿Ð¾ Ð·Ð°Ð¿ÑÐ¾ÑÑ Ð¤ÐÐÐÐ¢ÐÐ Ð¤ÐÐ ÐÐÐÐÐÐ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1493309"/>
            <a:ext cx="3137488" cy="47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Сигнатуры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5122" name="Picture 2" descr="ÐÐ°ÑÑÐ¸Ð½ÐºÐ¸ Ð¿Ð¾ Ð·Ð°Ð¿ÑÐ¾ÑÑ bulk_extr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7" y="1682043"/>
            <a:ext cx="4336598" cy="45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95" y="1682043"/>
            <a:ext cx="4402174" cy="453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8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Сигнатуры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7170" name="Picture 2" descr="ÐÐ°ÑÑÐ¸Ð½ÐºÐ¸ Ð¿Ð¾ Ð·Ð°Ð¿ÑÐ¾ÑÑ belkaSO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89" y="1526961"/>
            <a:ext cx="6088239" cy="46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B060-6414-4F9D-9E9B-A1FFE70A607D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63538" y="1719263"/>
            <a:ext cx="8742362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/>
              <a:t>Что необходимо (касается только РФ):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Программно-аппаратные решения для удовлетворения </a:t>
            </a:r>
            <a:r>
              <a:rPr lang="ru-RU" sz="2400" b="1" dirty="0" smtClean="0">
                <a:solidFill>
                  <a:srgbClr val="FF0000"/>
                </a:solidFill>
              </a:rPr>
              <a:t>требованиям законодательства</a:t>
            </a:r>
            <a:r>
              <a:rPr lang="en-US" sz="2400" b="1" dirty="0" smtClean="0">
                <a:solidFill>
                  <a:schemeClr val="tx1"/>
                </a:solidFill>
              </a:rPr>
              <a:t>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«Вменяемые» </a:t>
            </a:r>
            <a:r>
              <a:rPr lang="ru-RU" sz="2400" b="1" dirty="0" smtClean="0">
                <a:solidFill>
                  <a:schemeClr val="tx1"/>
                </a:solidFill>
              </a:rPr>
              <a:t>методические материалы</a:t>
            </a:r>
            <a:r>
              <a:rPr lang="en-US" sz="2400" b="1" dirty="0" smtClean="0">
                <a:solidFill>
                  <a:schemeClr val="tx1"/>
                </a:solidFill>
              </a:rPr>
              <a:t>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Появление </a:t>
            </a:r>
            <a:r>
              <a:rPr lang="ru-RU" sz="2400" b="1" dirty="0" smtClean="0">
                <a:solidFill>
                  <a:srgbClr val="FF0000"/>
                </a:solidFill>
              </a:rPr>
              <a:t>«хотя бы какой-то» </a:t>
            </a:r>
            <a:r>
              <a:rPr lang="ru-RU" sz="2400" b="1" dirty="0" smtClean="0">
                <a:solidFill>
                  <a:schemeClr val="tx1"/>
                </a:solidFill>
              </a:rPr>
              <a:t>нормативной базы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«Хотя бы какие-то» </a:t>
            </a:r>
            <a:r>
              <a:rPr lang="ru-RU" sz="2400" b="1" dirty="0" smtClean="0">
                <a:solidFill>
                  <a:schemeClr val="tx1"/>
                </a:solidFill>
              </a:rPr>
              <a:t>программные продукты с эвристическими методами поиска необходимой информации.</a:t>
            </a:r>
          </a:p>
          <a:p>
            <a:pPr marL="0" indent="0" algn="just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2341</TotalTime>
  <Words>1287</Words>
  <Application>Microsoft Office PowerPoint</Application>
  <PresentationFormat>Экран (4:3)</PresentationFormat>
  <Paragraphs>207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Retrospect</vt:lpstr>
      <vt:lpstr>«Правовые аспекты и статус компьютерно-технической экспертизы в России»</vt:lpstr>
      <vt:lpstr>Диссертационное исследование</vt:lpstr>
      <vt:lpstr>Презентация PowerPoint</vt:lpstr>
      <vt:lpstr>Проблематика</vt:lpstr>
      <vt:lpstr>Проблематика</vt:lpstr>
      <vt:lpstr>Проблематика</vt:lpstr>
      <vt:lpstr>Сигнатуры</vt:lpstr>
      <vt:lpstr>Сигнатуры</vt:lpstr>
      <vt:lpstr>Проблематика</vt:lpstr>
      <vt:lpstr>Что необходимо:</vt:lpstr>
      <vt:lpstr>Актуальность</vt:lpstr>
      <vt:lpstr>Источники</vt:lpstr>
      <vt:lpstr>Возможные решения</vt:lpstr>
      <vt:lpstr>Возможные решения</vt:lpstr>
      <vt:lpstr>Что делать?</vt:lpstr>
      <vt:lpstr>Что такое КТЭ?</vt:lpstr>
      <vt:lpstr>Виды КТЭ</vt:lpstr>
      <vt:lpstr>Примерные вопросы, которые ставятся эксперту</vt:lpstr>
      <vt:lpstr>Кто проводит КТЭ?</vt:lpstr>
      <vt:lpstr>Кто проводит КТЭ?</vt:lpstr>
      <vt:lpstr>Нормативно - технические документы</vt:lpstr>
      <vt:lpstr>Нормативно - технические документы</vt:lpstr>
      <vt:lpstr>Нормативно - технические документы</vt:lpstr>
      <vt:lpstr>Нормативно - технические документы</vt:lpstr>
      <vt:lpstr>Спасибо Group-IB</vt:lpstr>
      <vt:lpstr>СТО БР ИББС – двигатель форензики в РФ</vt:lpstr>
      <vt:lpstr>Проблематика:</vt:lpstr>
      <vt:lpstr>"Цифровая экономика" России обрела первые контуры</vt:lpstr>
      <vt:lpstr>Рынок расследований киберпреступлений никак не регулируется</vt:lpstr>
      <vt:lpstr>Создадим реестр экспертов!</vt:lpstr>
      <vt:lpstr>Промежуточные результаты</vt:lpstr>
      <vt:lpstr>Выводы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Образование; Наука; Партнеры; Плановые показатели; Кадры</dc:title>
  <dc:creator>Циулина Наталья Евгеньевна</dc:creator>
  <cp:lastModifiedBy>Пользователь Windows</cp:lastModifiedBy>
  <cp:revision>233</cp:revision>
  <cp:lastPrinted>2017-05-27T06:26:59Z</cp:lastPrinted>
  <dcterms:created xsi:type="dcterms:W3CDTF">2016-02-26T12:13:02Z</dcterms:created>
  <dcterms:modified xsi:type="dcterms:W3CDTF">2018-04-05T11:59:33Z</dcterms:modified>
</cp:coreProperties>
</file>