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6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res\Desktop\&#1040;&#1089;&#1087;&#1080;&#1088;&#1072;&#1085;&#1090;&#1091;&#1088;&#1072;\&#1053;&#1048;&#1044;\&#1053;&#1048;&#1044;%202017%20&#1076;&#1077;&#1082;&#1072;&#1073;&#1088;&#1100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104902771174472E-2"/>
          <c:y val="2.2993526281306333E-2"/>
          <c:w val="0.92902176397047953"/>
          <c:h val="0.7355008956385852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Лист1!$A$1:$J$1</c:f>
              <c:strCache>
                <c:ptCount val="10"/>
                <c:pt idx="0">
                  <c:v>Мон. VGA</c:v>
                </c:pt>
                <c:pt idx="1">
                  <c:v>Мон. DVI</c:v>
                </c:pt>
                <c:pt idx="2">
                  <c:v>Печать USB</c:v>
                </c:pt>
                <c:pt idx="3">
                  <c:v>Печать Ethernet</c:v>
                </c:pt>
                <c:pt idx="4">
                  <c:v>Сканирование USB</c:v>
                </c:pt>
                <c:pt idx="5">
                  <c:v>Флешка</c:v>
                </c:pt>
                <c:pt idx="6">
                  <c:v>DVD SATA</c:v>
                </c:pt>
                <c:pt idx="7">
                  <c:v>DVD USB</c:v>
                </c:pt>
                <c:pt idx="8">
                  <c:v>Клав. PS/2</c:v>
                </c:pt>
                <c:pt idx="9">
                  <c:v>Клав. USB</c:v>
                </c:pt>
              </c:strCache>
            </c:strRef>
          </c:cat>
          <c:val>
            <c:numRef>
              <c:f>Лист1!$A$3:$J$3</c:f>
              <c:numCache>
                <c:formatCode>General</c:formatCode>
                <c:ptCount val="10"/>
                <c:pt idx="0">
                  <c:v>100</c:v>
                </c:pt>
                <c:pt idx="1">
                  <c:v>54.54545454545454</c:v>
                </c:pt>
                <c:pt idx="2">
                  <c:v>31.818181818181817</c:v>
                </c:pt>
                <c:pt idx="3">
                  <c:v>6.8181818181818175</c:v>
                </c:pt>
                <c:pt idx="4">
                  <c:v>6.8181818181818175</c:v>
                </c:pt>
                <c:pt idx="5">
                  <c:v>11.363636363636363</c:v>
                </c:pt>
                <c:pt idx="6">
                  <c:v>4.5454545454545459</c:v>
                </c:pt>
                <c:pt idx="7">
                  <c:v>11.363636363636363</c:v>
                </c:pt>
                <c:pt idx="8">
                  <c:v>45.454545454545453</c:v>
                </c:pt>
                <c:pt idx="9">
                  <c:v>22.727272727272727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089176"/>
        <c:axId val="113091136"/>
        <c:axId val="0"/>
      </c:bar3DChart>
      <c:catAx>
        <c:axId val="11308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091136"/>
        <c:crosses val="autoZero"/>
        <c:auto val="1"/>
        <c:lblAlgn val="ctr"/>
        <c:lblOffset val="100"/>
        <c:noMultiLvlLbl val="0"/>
      </c:catAx>
      <c:valAx>
        <c:axId val="11309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08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019799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Исследование опасной зоны побочных электромагнитных излучений трактов передачи информации ПЭВМ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339127"/>
            <a:ext cx="8676222" cy="1905000"/>
          </a:xfrm>
        </p:spPr>
        <p:txBody>
          <a:bodyPr/>
          <a:lstStyle/>
          <a:p>
            <a:pPr algn="r"/>
            <a:r>
              <a:rPr lang="ru-RU" dirty="0" smtClean="0"/>
              <a:t>Аспирант группы КЭ-</a:t>
            </a:r>
            <a:r>
              <a:rPr lang="en-US" dirty="0" smtClean="0"/>
              <a:t>2808 </a:t>
            </a:r>
            <a:r>
              <a:rPr lang="ru-RU" dirty="0" err="1" smtClean="0"/>
              <a:t>Яресько</a:t>
            </a:r>
            <a:r>
              <a:rPr lang="ru-RU" dirty="0" smtClean="0"/>
              <a:t> А.П.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2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94" y="160278"/>
            <a:ext cx="8415649" cy="6504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0093" y="2264636"/>
            <a:ext cx="3469593" cy="1897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385" y="1213503"/>
            <a:ext cx="11100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Исследуемые режимы обработки информации на исследуемой ПЭВМ:</a:t>
            </a:r>
            <a:endParaRPr lang="ru-RU" sz="2000" dirty="0"/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Вывод информации на экран монитора по тракту </a:t>
            </a:r>
            <a:r>
              <a:rPr lang="en-US" sz="2000" dirty="0" smtClean="0"/>
              <a:t>VGA</a:t>
            </a:r>
            <a:endParaRPr lang="ru-RU" sz="2000" dirty="0" smtClean="0"/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Вывод информации на экран монитора по тракту </a:t>
            </a:r>
            <a:r>
              <a:rPr lang="en-US" sz="2000" dirty="0" smtClean="0"/>
              <a:t>DVI</a:t>
            </a:r>
            <a:endParaRPr lang="ru-RU" sz="2000" dirty="0" smtClean="0"/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Вывод информации на печать принтера через интерфейс </a:t>
            </a:r>
            <a:r>
              <a:rPr lang="en-US" sz="2000" dirty="0" smtClean="0"/>
              <a:t>USB</a:t>
            </a:r>
            <a:endParaRPr lang="ru-RU" sz="2000" dirty="0" smtClean="0"/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/>
              <a:t>Вывод информации на печать принтера через интерфейс </a:t>
            </a:r>
            <a:r>
              <a:rPr lang="en-US" sz="2000" dirty="0" smtClean="0"/>
              <a:t>Ethernet</a:t>
            </a:r>
            <a:endParaRPr lang="ru-RU" sz="2000" dirty="0"/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Сканирование информации на НЖМД ПЭВМ через интерфейс </a:t>
            </a:r>
            <a:r>
              <a:rPr lang="en-US" sz="2000" dirty="0" smtClean="0"/>
              <a:t>USB</a:t>
            </a:r>
            <a:endParaRPr lang="ru-RU" sz="2000" dirty="0" smtClean="0"/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Чтение/запись информации на </a:t>
            </a:r>
            <a:r>
              <a:rPr lang="en-US" sz="2000" dirty="0" smtClean="0"/>
              <a:t>USB-flash </a:t>
            </a:r>
            <a:r>
              <a:rPr lang="ru-RU" sz="2000" dirty="0" smtClean="0"/>
              <a:t>накопитель</a:t>
            </a:r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Чтение/запись информации на оптический носитель, интерфейс подключения привода </a:t>
            </a:r>
            <a:r>
              <a:rPr lang="en-US" sz="2000" dirty="0" smtClean="0"/>
              <a:t>SATA2</a:t>
            </a:r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/>
              <a:t>Чтение/запись информации на оптический носитель, интерфейс подключения привода </a:t>
            </a:r>
            <a:r>
              <a:rPr lang="en-US" sz="2000" dirty="0" smtClean="0"/>
              <a:t>USB</a:t>
            </a:r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Набор данных с </a:t>
            </a:r>
            <a:r>
              <a:rPr lang="en-US" sz="2000" dirty="0" smtClean="0"/>
              <a:t>PS/2 </a:t>
            </a:r>
            <a:r>
              <a:rPr lang="ru-RU" sz="2000" dirty="0" smtClean="0"/>
              <a:t>клавиатуры</a:t>
            </a:r>
          </a:p>
          <a:p>
            <a:pPr marL="285750" indent="-285750">
              <a:buFont typeface="Century Gothic" panose="020B0502020202020204" pitchFamily="34" charset="0"/>
              <a:buChar char="—"/>
            </a:pPr>
            <a:r>
              <a:rPr lang="ru-RU" sz="2000" dirty="0" smtClean="0"/>
              <a:t>Набор данных с </a:t>
            </a:r>
            <a:r>
              <a:rPr lang="en-US" sz="2000" dirty="0" smtClean="0"/>
              <a:t>USB </a:t>
            </a:r>
            <a:r>
              <a:rPr lang="ru-RU" sz="2000" dirty="0" smtClean="0"/>
              <a:t>клавиатуры</a:t>
            </a:r>
            <a:endParaRPr lang="en-US" sz="2000" dirty="0"/>
          </a:p>
          <a:p>
            <a:pPr marL="285750" indent="-285750">
              <a:buFont typeface="Century Gothic" panose="020B0502020202020204" pitchFamily="34" charset="0"/>
              <a:buChar char="—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63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" y="365760"/>
            <a:ext cx="10957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Уровни </a:t>
            </a:r>
            <a:r>
              <a:rPr lang="ru-RU" dirty="0"/>
              <a:t>напряженности поля информативных сигналов ПЭМИ измеряются на всех </a:t>
            </a:r>
            <a:r>
              <a:rPr lang="ru-RU" dirty="0" smtClean="0"/>
              <a:t>обнаруженных </a:t>
            </a:r>
            <a:r>
              <a:rPr lang="ru-RU" dirty="0"/>
              <a:t>частотах </a:t>
            </a:r>
            <a:r>
              <a:rPr lang="ru-RU" i="1" dirty="0" err="1"/>
              <a:t>fi</a:t>
            </a:r>
            <a:r>
              <a:rPr lang="ru-RU" i="1" dirty="0"/>
              <a:t> </a:t>
            </a:r>
            <a:r>
              <a:rPr lang="ru-RU" dirty="0"/>
              <a:t>в режиме </a:t>
            </a:r>
            <a:r>
              <a:rPr lang="ru-RU" dirty="0" smtClean="0"/>
              <a:t>среднеквадратичного(квазипикового) детектора </a:t>
            </a:r>
            <a:r>
              <a:rPr lang="ru-RU" dirty="0"/>
              <a:t>при включенном и </a:t>
            </a:r>
            <a:r>
              <a:rPr lang="ru-RU" dirty="0" smtClean="0"/>
              <a:t>выключенном тесте</a:t>
            </a:r>
            <a:r>
              <a:rPr lang="ru-RU" dirty="0"/>
              <a:t>.</a:t>
            </a:r>
          </a:p>
          <a:p>
            <a:r>
              <a:rPr lang="ru-RU" dirty="0"/>
              <a:t>С учетом погрешностей измерений максимально возможный уровень напряженности поля </a:t>
            </a:r>
            <a:r>
              <a:rPr lang="ru-RU" dirty="0" smtClean="0"/>
              <a:t>информативного </a:t>
            </a:r>
            <a:r>
              <a:rPr lang="ru-RU" dirty="0"/>
              <a:t>сигнала ПЭМИ за период измерений рассчитывается по формуле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0" y="1843088"/>
            <a:ext cx="3802380" cy="617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" y="2758440"/>
            <a:ext cx="1117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где </a:t>
            </a:r>
            <a:r>
              <a:rPr lang="ru-RU" i="1" dirty="0" err="1"/>
              <a:t>Е</a:t>
            </a:r>
            <a:r>
              <a:rPr lang="ru-RU" dirty="0" err="1"/>
              <a:t>c.</a:t>
            </a:r>
            <a:r>
              <a:rPr lang="ru-RU" i="1" dirty="0" err="1"/>
              <a:t>i</a:t>
            </a:r>
            <a:r>
              <a:rPr lang="ru-RU" i="1" dirty="0"/>
              <a:t> </a:t>
            </a:r>
            <a:r>
              <a:rPr lang="ru-RU" dirty="0"/>
              <a:t>− максимально возможный уровень напряженности поля информативного сигнала </a:t>
            </a:r>
            <a:r>
              <a:rPr lang="ru-RU" dirty="0" smtClean="0"/>
              <a:t>ПЭМИ за </a:t>
            </a:r>
            <a:r>
              <a:rPr lang="ru-RU" dirty="0"/>
              <a:t>период измерений на </a:t>
            </a:r>
            <a:r>
              <a:rPr lang="ru-RU" i="1" dirty="0"/>
              <a:t>i</a:t>
            </a:r>
            <a:r>
              <a:rPr lang="ru-RU" dirty="0"/>
              <a:t>-й частоте, мкВ/м</a:t>
            </a:r>
            <a:r>
              <a:rPr lang="ru-RU" dirty="0" smtClean="0"/>
              <a:t>;</a:t>
            </a:r>
          </a:p>
          <a:p>
            <a:r>
              <a:rPr lang="ru-RU" i="1" dirty="0" err="1" smtClean="0"/>
              <a:t>Е</a:t>
            </a:r>
            <a:r>
              <a:rPr lang="ru-RU" dirty="0" err="1" smtClean="0"/>
              <a:t>и.</a:t>
            </a:r>
            <a:r>
              <a:rPr lang="ru-RU" i="1" dirty="0" err="1" smtClean="0"/>
              <a:t>i</a:t>
            </a:r>
            <a:r>
              <a:rPr lang="ru-RU" i="1" dirty="0" smtClean="0"/>
              <a:t> </a:t>
            </a:r>
            <a:r>
              <a:rPr lang="ru-RU" dirty="0"/>
              <a:t>− измеренное значение напряженности </a:t>
            </a:r>
            <a:r>
              <a:rPr lang="ru-RU" dirty="0" smtClean="0"/>
              <a:t>поля информативного </a:t>
            </a:r>
            <a:r>
              <a:rPr lang="ru-RU" dirty="0"/>
              <a:t>сигнала ПЭМИ на </a:t>
            </a:r>
            <a:r>
              <a:rPr lang="ru-RU" i="1" dirty="0"/>
              <a:t>i</a:t>
            </a:r>
            <a:r>
              <a:rPr lang="ru-RU" dirty="0"/>
              <a:t>-й частоте при включенном тесте, мкВ/м; </a:t>
            </a:r>
            <a:endParaRPr lang="ru-RU" dirty="0" smtClean="0"/>
          </a:p>
          <a:p>
            <a:r>
              <a:rPr lang="ru-RU" i="1" dirty="0" err="1" smtClean="0"/>
              <a:t>Е</a:t>
            </a:r>
            <a:r>
              <a:rPr lang="ru-RU" dirty="0" err="1" smtClean="0"/>
              <a:t>п.</a:t>
            </a:r>
            <a:r>
              <a:rPr lang="ru-RU" i="1" dirty="0" err="1" smtClean="0"/>
              <a:t>i</a:t>
            </a:r>
            <a:r>
              <a:rPr lang="ru-RU" i="1" dirty="0" smtClean="0"/>
              <a:t> </a:t>
            </a:r>
            <a:r>
              <a:rPr lang="ru-RU" dirty="0"/>
              <a:t>− </a:t>
            </a:r>
            <a:r>
              <a:rPr lang="ru-RU" dirty="0" smtClean="0"/>
              <a:t>измеренное значение </a:t>
            </a:r>
            <a:r>
              <a:rPr lang="ru-RU" dirty="0"/>
              <a:t>напряженности поля на </a:t>
            </a:r>
            <a:r>
              <a:rPr lang="ru-RU" i="1" dirty="0"/>
              <a:t>i</a:t>
            </a:r>
            <a:r>
              <a:rPr lang="ru-RU" dirty="0"/>
              <a:t>-й частоте при выключенном тесте, мкВ/м;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0" y="4512766"/>
            <a:ext cx="524256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680" y="5428118"/>
            <a:ext cx="1065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среднеквадратическая погрешность измерительного</a:t>
            </a:r>
          </a:p>
          <a:p>
            <a:r>
              <a:rPr lang="ru-RU" dirty="0"/>
              <a:t>тракта; </a:t>
            </a:r>
            <a:r>
              <a:rPr lang="ru-RU" dirty="0" err="1"/>
              <a:t>ε</a:t>
            </a:r>
            <a:r>
              <a:rPr lang="ru-RU" i="1" dirty="0" err="1"/>
              <a:t>а</a:t>
            </a:r>
            <a:r>
              <a:rPr lang="ru-RU" i="1" dirty="0"/>
              <a:t> </a:t>
            </a:r>
            <a:r>
              <a:rPr lang="ru-RU" dirty="0"/>
              <a:t>− среднеквадратическая ошибка калибровки измерительной антенны, дБ; </a:t>
            </a:r>
            <a:endParaRPr lang="ru-RU" dirty="0" smtClean="0"/>
          </a:p>
          <a:p>
            <a:r>
              <a:rPr lang="ru-RU" dirty="0" err="1"/>
              <a:t>ε</a:t>
            </a:r>
            <a:r>
              <a:rPr lang="ru-RU" dirty="0" err="1" smtClean="0"/>
              <a:t>ип</a:t>
            </a:r>
            <a:r>
              <a:rPr lang="ru-RU" dirty="0" smtClean="0"/>
              <a:t> - среднеквадратическая </a:t>
            </a:r>
            <a:r>
              <a:rPr lang="ru-RU" dirty="0"/>
              <a:t>ошибка измерения амплитуды сигнала измерительным приемником, дБ.</a:t>
            </a:r>
          </a:p>
        </p:txBody>
      </p:sp>
    </p:spTree>
    <p:extLst>
      <p:ext uri="{BB962C8B-B14F-4D97-AF65-F5344CB8AC3E}">
        <p14:creationId xmlns:p14="http://schemas.microsoft.com/office/powerpoint/2010/main" val="372417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737360"/>
            <a:ext cx="1092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Задаваясь </a:t>
            </a:r>
            <a:r>
              <a:rPr lang="ru-RU" dirty="0"/>
              <a:t>пороговыми значениями вероятности правильного обнаружения сигнала </a:t>
            </a:r>
            <a:r>
              <a:rPr lang="ru-RU" i="1" dirty="0" err="1"/>
              <a:t>Pn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ru-RU" dirty="0" smtClean="0"/>
              <a:t>вероятности </a:t>
            </a:r>
            <a:r>
              <a:rPr lang="ru-RU" dirty="0"/>
              <a:t>ложной тревоги </a:t>
            </a:r>
            <a:r>
              <a:rPr lang="ru-RU" i="1" dirty="0" err="1"/>
              <a:t>P</a:t>
            </a:r>
            <a:r>
              <a:rPr lang="ru-RU" dirty="0" err="1"/>
              <a:t>лт</a:t>
            </a:r>
            <a:r>
              <a:rPr lang="ru-RU" dirty="0"/>
              <a:t> </a:t>
            </a:r>
            <a:r>
              <a:rPr lang="ru-RU" dirty="0" smtClean="0"/>
              <a:t>можно </a:t>
            </a:r>
            <a:r>
              <a:rPr lang="ru-RU" dirty="0" smtClean="0"/>
              <a:t>получить </a:t>
            </a:r>
            <a:r>
              <a:rPr lang="ru-RU" dirty="0"/>
              <a:t>предельно допустимое (пороговое) </a:t>
            </a:r>
            <a:r>
              <a:rPr lang="ru-RU" dirty="0" smtClean="0"/>
              <a:t>значение </a:t>
            </a:r>
            <a:r>
              <a:rPr lang="ru-RU" dirty="0"/>
              <a:t>энергетического отношения сигнал/шум на входе приёмного устройства средства разведки 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10" y="2937689"/>
            <a:ext cx="3591659" cy="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6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94" y="279908"/>
            <a:ext cx="9410485" cy="46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1" y="4915232"/>
            <a:ext cx="11095289" cy="1542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52095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Пространство вокруг ПЭВМ, в пределах которого отношение сигнал/шум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входе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разведывательного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приемника превышает пороговое значение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≥ 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называется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опасной зоной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2).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Следовательно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перехват ПЭМИ ПЭВМ возможен при выполнении двух условий (рис.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2):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" marR="12700" indent="252095">
              <a:lnSpc>
                <a:spcPct val="9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первое – расстояние от ПЭВМ до границы контролируемой зоны должно быть менее зоны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 (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≤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94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второе – в пределах зоны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 возможно размещение средств разведки ПЭМИН.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6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618019"/>
              </p:ext>
            </p:extLst>
          </p:nvPr>
        </p:nvGraphicFramePr>
        <p:xfrm>
          <a:off x="812156" y="370391"/>
          <a:ext cx="10600481" cy="579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83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6283" y="2777924"/>
            <a:ext cx="11100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99671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143</TotalTime>
  <Words>229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Сетка</vt:lpstr>
      <vt:lpstr>Исследование опасной зоны побочных электромагнитных излучений трактов передачи информации ПЭВМ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технического канала утечки информации, основанного на мягком ПЭМИН </dc:title>
  <dc:creator>Yaresko Anton</dc:creator>
  <cp:lastModifiedBy>Yaresko Anton</cp:lastModifiedBy>
  <cp:revision>19</cp:revision>
  <dcterms:created xsi:type="dcterms:W3CDTF">2017-11-01T16:34:31Z</dcterms:created>
  <dcterms:modified xsi:type="dcterms:W3CDTF">2017-12-20T23:30:31Z</dcterms:modified>
</cp:coreProperties>
</file>